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4"/>
  </p:notesMasterIdLst>
  <p:sldIdLst>
    <p:sldId id="263" r:id="rId2"/>
    <p:sldId id="264" r:id="rId3"/>
    <p:sldId id="283" r:id="rId4"/>
    <p:sldId id="261" r:id="rId5"/>
    <p:sldId id="266" r:id="rId6"/>
    <p:sldId id="260" r:id="rId7"/>
    <p:sldId id="267" r:id="rId8"/>
    <p:sldId id="259" r:id="rId9"/>
    <p:sldId id="262" r:id="rId10"/>
    <p:sldId id="287" r:id="rId11"/>
    <p:sldId id="268" r:id="rId12"/>
    <p:sldId id="284" r:id="rId13"/>
    <p:sldId id="285" r:id="rId14"/>
    <p:sldId id="272" r:id="rId15"/>
    <p:sldId id="273" r:id="rId16"/>
    <p:sldId id="276" r:id="rId17"/>
    <p:sldId id="274" r:id="rId18"/>
    <p:sldId id="286" r:id="rId19"/>
    <p:sldId id="279" r:id="rId20"/>
    <p:sldId id="280" r:id="rId21"/>
    <p:sldId id="281" r:id="rId22"/>
    <p:sldId id="282"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7" autoAdjust="0"/>
    <p:restoredTop sz="79432" autoAdjust="0"/>
  </p:normalViewPr>
  <p:slideViewPr>
    <p:cSldViewPr snapToGrid="0">
      <p:cViewPr varScale="1">
        <p:scale>
          <a:sx n="104" d="100"/>
          <a:sy n="104" d="100"/>
        </p:scale>
        <p:origin x="114" y="20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diagrams/_rels/data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svg"/><Relationship Id="rId1" Type="http://schemas.openxmlformats.org/officeDocument/2006/relationships/image" Target="../media/image36.png"/><Relationship Id="rId6" Type="http://schemas.openxmlformats.org/officeDocument/2006/relationships/image" Target="../media/image41.svg"/><Relationship Id="rId5" Type="http://schemas.openxmlformats.org/officeDocument/2006/relationships/image" Target="../media/image40.png"/><Relationship Id="rId4" Type="http://schemas.openxmlformats.org/officeDocument/2006/relationships/image" Target="../media/image39.svg"/></Relationships>
</file>

<file path=ppt/diagrams/_rels/drawing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svg"/><Relationship Id="rId1" Type="http://schemas.openxmlformats.org/officeDocument/2006/relationships/image" Target="../media/image36.png"/><Relationship Id="rId6" Type="http://schemas.openxmlformats.org/officeDocument/2006/relationships/image" Target="../media/image41.svg"/><Relationship Id="rId5" Type="http://schemas.openxmlformats.org/officeDocument/2006/relationships/image" Target="../media/image40.png"/><Relationship Id="rId4" Type="http://schemas.openxmlformats.org/officeDocument/2006/relationships/image" Target="../media/image39.svg"/></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63C539F-F673-45E7-BD45-C5BC3DA33D9F}" type="doc">
      <dgm:prSet loTypeId="urn:microsoft.com/office/officeart/2005/8/layout/matrix3" loCatId="matrix" qsTypeId="urn:microsoft.com/office/officeart/2005/8/quickstyle/simple1" qsCatId="simple" csTypeId="urn:microsoft.com/office/officeart/2005/8/colors/accent0_3" csCatId="mainScheme"/>
      <dgm:spPr/>
      <dgm:t>
        <a:bodyPr/>
        <a:lstStyle/>
        <a:p>
          <a:endParaRPr lang="en-US"/>
        </a:p>
      </dgm:t>
    </dgm:pt>
    <dgm:pt modelId="{76CE109C-62A5-4F3F-8E56-6A7D9FB6A95C}">
      <dgm:prSet/>
      <dgm:spPr/>
      <dgm:t>
        <a:bodyPr/>
        <a:lstStyle/>
        <a:p>
          <a:r>
            <a:rPr lang="en-AU" dirty="0"/>
            <a:t>AFFORDABILITY: Median House Prices </a:t>
          </a:r>
          <a:endParaRPr lang="en-US" dirty="0"/>
        </a:p>
      </dgm:t>
    </dgm:pt>
    <dgm:pt modelId="{E9BE2491-F591-4A63-8482-289F6D42DD95}" type="parTrans" cxnId="{577BA588-83D6-4E72-A8EA-F150576A84E1}">
      <dgm:prSet/>
      <dgm:spPr/>
      <dgm:t>
        <a:bodyPr/>
        <a:lstStyle/>
        <a:p>
          <a:endParaRPr lang="en-US"/>
        </a:p>
      </dgm:t>
    </dgm:pt>
    <dgm:pt modelId="{676EBD5B-AC53-4201-8510-7AF5ACA5FCD9}" type="sibTrans" cxnId="{577BA588-83D6-4E72-A8EA-F150576A84E1}">
      <dgm:prSet/>
      <dgm:spPr/>
      <dgm:t>
        <a:bodyPr/>
        <a:lstStyle/>
        <a:p>
          <a:endParaRPr lang="en-US"/>
        </a:p>
      </dgm:t>
    </dgm:pt>
    <dgm:pt modelId="{FFCD2697-581E-4C5C-B79D-944D582AE733}">
      <dgm:prSet/>
      <dgm:spPr/>
      <dgm:t>
        <a:bodyPr/>
        <a:lstStyle/>
        <a:p>
          <a:r>
            <a:rPr lang="en-AU" dirty="0"/>
            <a:t>SAFETY: Crime Rates</a:t>
          </a:r>
          <a:endParaRPr lang="en-US" dirty="0"/>
        </a:p>
      </dgm:t>
    </dgm:pt>
    <dgm:pt modelId="{6F8F79AA-DF29-4CA3-B949-BA17B277E1BF}" type="parTrans" cxnId="{867E5FDA-8874-4A8E-BD14-0401753CF908}">
      <dgm:prSet/>
      <dgm:spPr/>
      <dgm:t>
        <a:bodyPr/>
        <a:lstStyle/>
        <a:p>
          <a:endParaRPr lang="en-US"/>
        </a:p>
      </dgm:t>
    </dgm:pt>
    <dgm:pt modelId="{21F3D0C4-F4BD-4A83-8FE3-AFDC39DBC318}" type="sibTrans" cxnId="{867E5FDA-8874-4A8E-BD14-0401753CF908}">
      <dgm:prSet/>
      <dgm:spPr/>
      <dgm:t>
        <a:bodyPr/>
        <a:lstStyle/>
        <a:p>
          <a:endParaRPr lang="en-US"/>
        </a:p>
      </dgm:t>
    </dgm:pt>
    <dgm:pt modelId="{E4D91ED9-5ECC-4B4E-B8DA-2FB54C87D47E}">
      <dgm:prSet/>
      <dgm:spPr/>
      <dgm:t>
        <a:bodyPr/>
        <a:lstStyle/>
        <a:p>
          <a:r>
            <a:rPr lang="en-AU" dirty="0"/>
            <a:t>EDUCATION: Schools</a:t>
          </a:r>
          <a:endParaRPr lang="en-US" dirty="0"/>
        </a:p>
      </dgm:t>
    </dgm:pt>
    <dgm:pt modelId="{E0D5A854-8110-4A69-B982-BA0825788D5E}" type="parTrans" cxnId="{2FDAB126-59DC-4353-AF98-D1E43057051D}">
      <dgm:prSet/>
      <dgm:spPr/>
      <dgm:t>
        <a:bodyPr/>
        <a:lstStyle/>
        <a:p>
          <a:endParaRPr lang="en-US"/>
        </a:p>
      </dgm:t>
    </dgm:pt>
    <dgm:pt modelId="{D87C50BA-013C-4854-B690-ED179E72A3E2}" type="sibTrans" cxnId="{2FDAB126-59DC-4353-AF98-D1E43057051D}">
      <dgm:prSet/>
      <dgm:spPr/>
      <dgm:t>
        <a:bodyPr/>
        <a:lstStyle/>
        <a:p>
          <a:endParaRPr lang="en-US"/>
        </a:p>
      </dgm:t>
    </dgm:pt>
    <dgm:pt modelId="{C0C326F5-3EB5-4E08-95B5-30D1814836FE}">
      <dgm:prSet/>
      <dgm:spPr/>
      <dgm:t>
        <a:bodyPr/>
        <a:lstStyle/>
        <a:p>
          <a:r>
            <a:rPr lang="en-AU"/>
            <a:t>ESSENTIAL SERVICES: Hospitals, Police Stations, Supermarkets</a:t>
          </a:r>
          <a:endParaRPr lang="en-US"/>
        </a:p>
      </dgm:t>
    </dgm:pt>
    <dgm:pt modelId="{6FD23B9B-D298-419C-B6E6-A1DB686DABAA}" type="parTrans" cxnId="{0479A4F6-54E7-4879-B7DC-350BA397C27F}">
      <dgm:prSet/>
      <dgm:spPr/>
      <dgm:t>
        <a:bodyPr/>
        <a:lstStyle/>
        <a:p>
          <a:endParaRPr lang="en-US"/>
        </a:p>
      </dgm:t>
    </dgm:pt>
    <dgm:pt modelId="{5CF12207-1B09-4DC3-9577-440861D1C29B}" type="sibTrans" cxnId="{0479A4F6-54E7-4879-B7DC-350BA397C27F}">
      <dgm:prSet/>
      <dgm:spPr/>
      <dgm:t>
        <a:bodyPr/>
        <a:lstStyle/>
        <a:p>
          <a:endParaRPr lang="en-US"/>
        </a:p>
      </dgm:t>
    </dgm:pt>
    <dgm:pt modelId="{131BDFE8-64AE-4AE7-B062-AD4ECF68EF50}" type="pres">
      <dgm:prSet presAssocID="{F63C539F-F673-45E7-BD45-C5BC3DA33D9F}" presName="matrix" presStyleCnt="0">
        <dgm:presLayoutVars>
          <dgm:chMax val="1"/>
          <dgm:dir/>
          <dgm:resizeHandles val="exact"/>
        </dgm:presLayoutVars>
      </dgm:prSet>
      <dgm:spPr/>
    </dgm:pt>
    <dgm:pt modelId="{2C63C906-3367-482D-91DD-C4DA1B1E83C4}" type="pres">
      <dgm:prSet presAssocID="{F63C539F-F673-45E7-BD45-C5BC3DA33D9F}" presName="diamond" presStyleLbl="bgShp" presStyleIdx="0" presStyleCnt="1"/>
      <dgm:spPr/>
    </dgm:pt>
    <dgm:pt modelId="{A924A8B7-FA0C-42BD-8E0C-25F328070F84}" type="pres">
      <dgm:prSet presAssocID="{F63C539F-F673-45E7-BD45-C5BC3DA33D9F}" presName="quad1" presStyleLbl="node1" presStyleIdx="0" presStyleCnt="4">
        <dgm:presLayoutVars>
          <dgm:chMax val="0"/>
          <dgm:chPref val="0"/>
          <dgm:bulletEnabled val="1"/>
        </dgm:presLayoutVars>
      </dgm:prSet>
      <dgm:spPr/>
    </dgm:pt>
    <dgm:pt modelId="{1C52D062-26E8-4D32-A8DF-0FAB0AE24BB8}" type="pres">
      <dgm:prSet presAssocID="{F63C539F-F673-45E7-BD45-C5BC3DA33D9F}" presName="quad2" presStyleLbl="node1" presStyleIdx="1" presStyleCnt="4">
        <dgm:presLayoutVars>
          <dgm:chMax val="0"/>
          <dgm:chPref val="0"/>
          <dgm:bulletEnabled val="1"/>
        </dgm:presLayoutVars>
      </dgm:prSet>
      <dgm:spPr/>
    </dgm:pt>
    <dgm:pt modelId="{F22C0647-EB7D-42FD-BBB6-E4FF82871CAD}" type="pres">
      <dgm:prSet presAssocID="{F63C539F-F673-45E7-BD45-C5BC3DA33D9F}" presName="quad3" presStyleLbl="node1" presStyleIdx="2" presStyleCnt="4">
        <dgm:presLayoutVars>
          <dgm:chMax val="0"/>
          <dgm:chPref val="0"/>
          <dgm:bulletEnabled val="1"/>
        </dgm:presLayoutVars>
      </dgm:prSet>
      <dgm:spPr/>
    </dgm:pt>
    <dgm:pt modelId="{5CA97234-10D9-4860-A0DE-749D79F05648}" type="pres">
      <dgm:prSet presAssocID="{F63C539F-F673-45E7-BD45-C5BC3DA33D9F}" presName="quad4" presStyleLbl="node1" presStyleIdx="3" presStyleCnt="4">
        <dgm:presLayoutVars>
          <dgm:chMax val="0"/>
          <dgm:chPref val="0"/>
          <dgm:bulletEnabled val="1"/>
        </dgm:presLayoutVars>
      </dgm:prSet>
      <dgm:spPr/>
    </dgm:pt>
  </dgm:ptLst>
  <dgm:cxnLst>
    <dgm:cxn modelId="{2FDAB126-59DC-4353-AF98-D1E43057051D}" srcId="{F63C539F-F673-45E7-BD45-C5BC3DA33D9F}" destId="{E4D91ED9-5ECC-4B4E-B8DA-2FB54C87D47E}" srcOrd="2" destOrd="0" parTransId="{E0D5A854-8110-4A69-B982-BA0825788D5E}" sibTransId="{D87C50BA-013C-4854-B690-ED179E72A3E2}"/>
    <dgm:cxn modelId="{5C7A353E-9CC4-4E1F-98F0-8D31A9B7355A}" type="presOf" srcId="{76CE109C-62A5-4F3F-8E56-6A7D9FB6A95C}" destId="{A924A8B7-FA0C-42BD-8E0C-25F328070F84}" srcOrd="0" destOrd="0" presId="urn:microsoft.com/office/officeart/2005/8/layout/matrix3"/>
    <dgm:cxn modelId="{0B495646-725A-4008-BD51-FA7FCD191805}" type="presOf" srcId="{C0C326F5-3EB5-4E08-95B5-30D1814836FE}" destId="{5CA97234-10D9-4860-A0DE-749D79F05648}" srcOrd="0" destOrd="0" presId="urn:microsoft.com/office/officeart/2005/8/layout/matrix3"/>
    <dgm:cxn modelId="{577BA588-83D6-4E72-A8EA-F150576A84E1}" srcId="{F63C539F-F673-45E7-BD45-C5BC3DA33D9F}" destId="{76CE109C-62A5-4F3F-8E56-6A7D9FB6A95C}" srcOrd="0" destOrd="0" parTransId="{E9BE2491-F591-4A63-8482-289F6D42DD95}" sibTransId="{676EBD5B-AC53-4201-8510-7AF5ACA5FCD9}"/>
    <dgm:cxn modelId="{A404848D-17D5-4ED2-B4BD-E29BDF1088C0}" type="presOf" srcId="{F63C539F-F673-45E7-BD45-C5BC3DA33D9F}" destId="{131BDFE8-64AE-4AE7-B062-AD4ECF68EF50}" srcOrd="0" destOrd="0" presId="urn:microsoft.com/office/officeart/2005/8/layout/matrix3"/>
    <dgm:cxn modelId="{185FD8AA-F2FA-4D61-9299-E638728165C3}" type="presOf" srcId="{E4D91ED9-5ECC-4B4E-B8DA-2FB54C87D47E}" destId="{F22C0647-EB7D-42FD-BBB6-E4FF82871CAD}" srcOrd="0" destOrd="0" presId="urn:microsoft.com/office/officeart/2005/8/layout/matrix3"/>
    <dgm:cxn modelId="{867E5FDA-8874-4A8E-BD14-0401753CF908}" srcId="{F63C539F-F673-45E7-BD45-C5BC3DA33D9F}" destId="{FFCD2697-581E-4C5C-B79D-944D582AE733}" srcOrd="1" destOrd="0" parTransId="{6F8F79AA-DF29-4CA3-B949-BA17B277E1BF}" sibTransId="{21F3D0C4-F4BD-4A83-8FE3-AFDC39DBC318}"/>
    <dgm:cxn modelId="{C86D7EDD-1542-4AF3-8C23-D0CD1C750DFC}" type="presOf" srcId="{FFCD2697-581E-4C5C-B79D-944D582AE733}" destId="{1C52D062-26E8-4D32-A8DF-0FAB0AE24BB8}" srcOrd="0" destOrd="0" presId="urn:microsoft.com/office/officeart/2005/8/layout/matrix3"/>
    <dgm:cxn modelId="{0479A4F6-54E7-4879-B7DC-350BA397C27F}" srcId="{F63C539F-F673-45E7-BD45-C5BC3DA33D9F}" destId="{C0C326F5-3EB5-4E08-95B5-30D1814836FE}" srcOrd="3" destOrd="0" parTransId="{6FD23B9B-D298-419C-B6E6-A1DB686DABAA}" sibTransId="{5CF12207-1B09-4DC3-9577-440861D1C29B}"/>
    <dgm:cxn modelId="{9F93DB0A-08FF-48CE-BE25-D0600919163D}" type="presParOf" srcId="{131BDFE8-64AE-4AE7-B062-AD4ECF68EF50}" destId="{2C63C906-3367-482D-91DD-C4DA1B1E83C4}" srcOrd="0" destOrd="0" presId="urn:microsoft.com/office/officeart/2005/8/layout/matrix3"/>
    <dgm:cxn modelId="{E63B581E-94DA-4554-AE88-A1A786774EF8}" type="presParOf" srcId="{131BDFE8-64AE-4AE7-B062-AD4ECF68EF50}" destId="{A924A8B7-FA0C-42BD-8E0C-25F328070F84}" srcOrd="1" destOrd="0" presId="urn:microsoft.com/office/officeart/2005/8/layout/matrix3"/>
    <dgm:cxn modelId="{0D6B7BA8-EA2D-4315-A2B2-42335EE798D9}" type="presParOf" srcId="{131BDFE8-64AE-4AE7-B062-AD4ECF68EF50}" destId="{1C52D062-26E8-4D32-A8DF-0FAB0AE24BB8}" srcOrd="2" destOrd="0" presId="urn:microsoft.com/office/officeart/2005/8/layout/matrix3"/>
    <dgm:cxn modelId="{DAD35430-C895-4F63-B8DF-8F3B05DB82A5}" type="presParOf" srcId="{131BDFE8-64AE-4AE7-B062-AD4ECF68EF50}" destId="{F22C0647-EB7D-42FD-BBB6-E4FF82871CAD}" srcOrd="3" destOrd="0" presId="urn:microsoft.com/office/officeart/2005/8/layout/matrix3"/>
    <dgm:cxn modelId="{95FDD507-58F5-4835-9C33-5FC1DFD6EA1D}" type="presParOf" srcId="{131BDFE8-64AE-4AE7-B062-AD4ECF68EF50}" destId="{5CA97234-10D9-4860-A0DE-749D79F05648}" srcOrd="4" destOrd="0" presId="urn:microsoft.com/office/officeart/2005/8/layout/matrix3"/>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A937C93-C1FE-4F53-9B36-72F4CBA8DDDA}"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6AB1EF32-9CDE-453D-8235-5284671FCCCE}">
      <dgm:prSet/>
      <dgm:spPr/>
      <dgm:t>
        <a:bodyPr/>
        <a:lstStyle/>
        <a:p>
          <a:r>
            <a:rPr lang="en-AU" dirty="0"/>
            <a:t>Analysis to postcode level, as most accurate way of linking numerous data sources</a:t>
          </a:r>
          <a:endParaRPr lang="en-US" dirty="0"/>
        </a:p>
      </dgm:t>
    </dgm:pt>
    <dgm:pt modelId="{BBD8E880-D27C-4C41-AE84-84DB5087538D}" type="parTrans" cxnId="{FB915D64-0B6C-4AB1-BE5F-140D52BA5EFD}">
      <dgm:prSet/>
      <dgm:spPr/>
      <dgm:t>
        <a:bodyPr/>
        <a:lstStyle/>
        <a:p>
          <a:endParaRPr lang="en-US"/>
        </a:p>
      </dgm:t>
    </dgm:pt>
    <dgm:pt modelId="{AAAACC83-EC5C-4703-8936-C70B6EC05AAB}" type="sibTrans" cxnId="{FB915D64-0B6C-4AB1-BE5F-140D52BA5EFD}">
      <dgm:prSet/>
      <dgm:spPr/>
      <dgm:t>
        <a:bodyPr/>
        <a:lstStyle/>
        <a:p>
          <a:endParaRPr lang="en-US"/>
        </a:p>
      </dgm:t>
    </dgm:pt>
    <dgm:pt modelId="{4E39F3F2-7907-4403-8D10-796DB2B3DA24}">
      <dgm:prSet/>
      <dgm:spPr/>
      <dgm:t>
        <a:bodyPr/>
        <a:lstStyle/>
        <a:p>
          <a:r>
            <a:rPr lang="en-AU" dirty="0"/>
            <a:t>Eliminated any postcodes that were not across all datasets</a:t>
          </a:r>
          <a:endParaRPr lang="en-US" dirty="0"/>
        </a:p>
      </dgm:t>
    </dgm:pt>
    <dgm:pt modelId="{7F82D849-FDB1-4740-B1C9-047D3C9BF51D}" type="parTrans" cxnId="{6E6DF4B0-4FA0-482D-967D-41D81272D313}">
      <dgm:prSet/>
      <dgm:spPr/>
      <dgm:t>
        <a:bodyPr/>
        <a:lstStyle/>
        <a:p>
          <a:endParaRPr lang="en-US"/>
        </a:p>
      </dgm:t>
    </dgm:pt>
    <dgm:pt modelId="{E5D1DD23-DE82-48A6-902A-64DA416320A8}" type="sibTrans" cxnId="{6E6DF4B0-4FA0-482D-967D-41D81272D313}">
      <dgm:prSet/>
      <dgm:spPr/>
      <dgm:t>
        <a:bodyPr/>
        <a:lstStyle/>
        <a:p>
          <a:endParaRPr lang="en-US"/>
        </a:p>
      </dgm:t>
    </dgm:pt>
    <dgm:pt modelId="{8B5DAB0A-FDDF-4101-AEFD-A47A568A6B20}">
      <dgm:prSet/>
      <dgm:spPr/>
      <dgm:t>
        <a:bodyPr/>
        <a:lstStyle/>
        <a:p>
          <a:r>
            <a:rPr lang="en-AU" dirty="0"/>
            <a:t>Grouped postcodes to “Inner”, “Mid”, “Outer” groups based on distance from the Melbourne CBD.</a:t>
          </a:r>
          <a:endParaRPr lang="en-US" dirty="0"/>
        </a:p>
      </dgm:t>
    </dgm:pt>
    <dgm:pt modelId="{0C6FE433-132E-44BD-A1CE-B8A85EDB0B29}" type="parTrans" cxnId="{5C2C5AC5-4976-48D1-9DE2-5D3199B52EE4}">
      <dgm:prSet/>
      <dgm:spPr/>
      <dgm:t>
        <a:bodyPr/>
        <a:lstStyle/>
        <a:p>
          <a:endParaRPr lang="en-US"/>
        </a:p>
      </dgm:t>
    </dgm:pt>
    <dgm:pt modelId="{F11E3F48-4B0E-4F26-A4A3-EE182D5E6BB7}" type="sibTrans" cxnId="{5C2C5AC5-4976-48D1-9DE2-5D3199B52EE4}">
      <dgm:prSet/>
      <dgm:spPr/>
      <dgm:t>
        <a:bodyPr/>
        <a:lstStyle/>
        <a:p>
          <a:endParaRPr lang="en-US"/>
        </a:p>
      </dgm:t>
    </dgm:pt>
    <dgm:pt modelId="{4B166705-7D14-4C72-81C8-6B049A357319}">
      <dgm:prSet/>
      <dgm:spPr/>
      <dgm:t>
        <a:bodyPr/>
        <a:lstStyle/>
        <a:p>
          <a:r>
            <a:rPr lang="en-AU" dirty="0"/>
            <a:t>Where postcodes are shared by two municipalities, the postcode is reported in just one.</a:t>
          </a:r>
          <a:endParaRPr lang="en-US" dirty="0"/>
        </a:p>
      </dgm:t>
    </dgm:pt>
    <dgm:pt modelId="{5F28B0A0-175A-49D6-BCFD-BEA4BD2B6E40}" type="parTrans" cxnId="{75B7B9DB-D868-48C2-A482-9B0A4E897497}">
      <dgm:prSet/>
      <dgm:spPr/>
      <dgm:t>
        <a:bodyPr/>
        <a:lstStyle/>
        <a:p>
          <a:endParaRPr lang="en-US"/>
        </a:p>
      </dgm:t>
    </dgm:pt>
    <dgm:pt modelId="{315E22F2-24DF-4795-84C9-6200A563148B}" type="sibTrans" cxnId="{75B7B9DB-D868-48C2-A482-9B0A4E897497}">
      <dgm:prSet/>
      <dgm:spPr/>
      <dgm:t>
        <a:bodyPr/>
        <a:lstStyle/>
        <a:p>
          <a:endParaRPr lang="en-US"/>
        </a:p>
      </dgm:t>
    </dgm:pt>
    <dgm:pt modelId="{1A87AF81-2DE6-4AD4-8578-3F54CA23E295}">
      <dgm:prSet/>
      <dgm:spPr/>
      <dgm:t>
        <a:bodyPr/>
        <a:lstStyle/>
        <a:p>
          <a:r>
            <a:rPr lang="en-AU" dirty="0"/>
            <a:t>Data sources are the most current and available to the public.</a:t>
          </a:r>
          <a:endParaRPr lang="en-US" dirty="0"/>
        </a:p>
      </dgm:t>
    </dgm:pt>
    <dgm:pt modelId="{A882A01C-08A9-4DD0-8CE8-7986D250A233}" type="parTrans" cxnId="{6EAE6335-EFE8-4674-80BD-D5AFE59B8279}">
      <dgm:prSet/>
      <dgm:spPr/>
      <dgm:t>
        <a:bodyPr/>
        <a:lstStyle/>
        <a:p>
          <a:endParaRPr lang="en-US"/>
        </a:p>
      </dgm:t>
    </dgm:pt>
    <dgm:pt modelId="{DD9FC4BB-A06E-44D0-8E74-63628B0E66C4}" type="sibTrans" cxnId="{6EAE6335-EFE8-4674-80BD-D5AFE59B8279}">
      <dgm:prSet/>
      <dgm:spPr/>
      <dgm:t>
        <a:bodyPr/>
        <a:lstStyle/>
        <a:p>
          <a:endParaRPr lang="en-US"/>
        </a:p>
      </dgm:t>
    </dgm:pt>
    <dgm:pt modelId="{5BC677B1-46A4-41E9-A6E5-A600F6B4B59C}" type="pres">
      <dgm:prSet presAssocID="{3A937C93-C1FE-4F53-9B36-72F4CBA8DDDA}" presName="linear" presStyleCnt="0">
        <dgm:presLayoutVars>
          <dgm:animLvl val="lvl"/>
          <dgm:resizeHandles val="exact"/>
        </dgm:presLayoutVars>
      </dgm:prSet>
      <dgm:spPr/>
    </dgm:pt>
    <dgm:pt modelId="{D0EC9199-6F99-41DA-9A90-061E8FA39481}" type="pres">
      <dgm:prSet presAssocID="{6AB1EF32-9CDE-453D-8235-5284671FCCCE}" presName="parentText" presStyleLbl="node1" presStyleIdx="0" presStyleCnt="5">
        <dgm:presLayoutVars>
          <dgm:chMax val="0"/>
          <dgm:bulletEnabled val="1"/>
        </dgm:presLayoutVars>
      </dgm:prSet>
      <dgm:spPr/>
    </dgm:pt>
    <dgm:pt modelId="{B3ACEAFD-2ACF-4FC2-879B-C24003AE0915}" type="pres">
      <dgm:prSet presAssocID="{AAAACC83-EC5C-4703-8936-C70B6EC05AAB}" presName="spacer" presStyleCnt="0"/>
      <dgm:spPr/>
    </dgm:pt>
    <dgm:pt modelId="{B9A6EBFF-954F-4DDF-A086-F202A9E8064B}" type="pres">
      <dgm:prSet presAssocID="{4E39F3F2-7907-4403-8D10-796DB2B3DA24}" presName="parentText" presStyleLbl="node1" presStyleIdx="1" presStyleCnt="5">
        <dgm:presLayoutVars>
          <dgm:chMax val="0"/>
          <dgm:bulletEnabled val="1"/>
        </dgm:presLayoutVars>
      </dgm:prSet>
      <dgm:spPr/>
    </dgm:pt>
    <dgm:pt modelId="{AFE9541A-E2FD-4651-BFEF-ECD2602BCEDA}" type="pres">
      <dgm:prSet presAssocID="{E5D1DD23-DE82-48A6-902A-64DA416320A8}" presName="spacer" presStyleCnt="0"/>
      <dgm:spPr/>
    </dgm:pt>
    <dgm:pt modelId="{3481E32E-4BF3-4558-A7EF-AFACD3545DEC}" type="pres">
      <dgm:prSet presAssocID="{8B5DAB0A-FDDF-4101-AEFD-A47A568A6B20}" presName="parentText" presStyleLbl="node1" presStyleIdx="2" presStyleCnt="5">
        <dgm:presLayoutVars>
          <dgm:chMax val="0"/>
          <dgm:bulletEnabled val="1"/>
        </dgm:presLayoutVars>
      </dgm:prSet>
      <dgm:spPr/>
    </dgm:pt>
    <dgm:pt modelId="{FD037B7A-9195-40B9-8478-756791860E8A}" type="pres">
      <dgm:prSet presAssocID="{F11E3F48-4B0E-4F26-A4A3-EE182D5E6BB7}" presName="spacer" presStyleCnt="0"/>
      <dgm:spPr/>
    </dgm:pt>
    <dgm:pt modelId="{CD100F03-E7A6-41AA-95E2-5F14DCA3A57B}" type="pres">
      <dgm:prSet presAssocID="{4B166705-7D14-4C72-81C8-6B049A357319}" presName="parentText" presStyleLbl="node1" presStyleIdx="3" presStyleCnt="5">
        <dgm:presLayoutVars>
          <dgm:chMax val="0"/>
          <dgm:bulletEnabled val="1"/>
        </dgm:presLayoutVars>
      </dgm:prSet>
      <dgm:spPr/>
    </dgm:pt>
    <dgm:pt modelId="{709A9A19-5527-4ADE-8176-F22BFD4003D8}" type="pres">
      <dgm:prSet presAssocID="{315E22F2-24DF-4795-84C9-6200A563148B}" presName="spacer" presStyleCnt="0"/>
      <dgm:spPr/>
    </dgm:pt>
    <dgm:pt modelId="{B1823CD4-1F26-413F-BF87-1D5EBDB84BA2}" type="pres">
      <dgm:prSet presAssocID="{1A87AF81-2DE6-4AD4-8578-3F54CA23E295}" presName="parentText" presStyleLbl="node1" presStyleIdx="4" presStyleCnt="5">
        <dgm:presLayoutVars>
          <dgm:chMax val="0"/>
          <dgm:bulletEnabled val="1"/>
        </dgm:presLayoutVars>
      </dgm:prSet>
      <dgm:spPr/>
    </dgm:pt>
  </dgm:ptLst>
  <dgm:cxnLst>
    <dgm:cxn modelId="{50A4C427-9D95-4AD4-88D5-C5C5FC0FAF66}" type="presOf" srcId="{4B166705-7D14-4C72-81C8-6B049A357319}" destId="{CD100F03-E7A6-41AA-95E2-5F14DCA3A57B}" srcOrd="0" destOrd="0" presId="urn:microsoft.com/office/officeart/2005/8/layout/vList2"/>
    <dgm:cxn modelId="{F740032F-1F37-4221-8F4A-EFE8044200B4}" type="presOf" srcId="{1A87AF81-2DE6-4AD4-8578-3F54CA23E295}" destId="{B1823CD4-1F26-413F-BF87-1D5EBDB84BA2}" srcOrd="0" destOrd="0" presId="urn:microsoft.com/office/officeart/2005/8/layout/vList2"/>
    <dgm:cxn modelId="{6EAE6335-EFE8-4674-80BD-D5AFE59B8279}" srcId="{3A937C93-C1FE-4F53-9B36-72F4CBA8DDDA}" destId="{1A87AF81-2DE6-4AD4-8578-3F54CA23E295}" srcOrd="4" destOrd="0" parTransId="{A882A01C-08A9-4DD0-8CE8-7986D250A233}" sibTransId="{DD9FC4BB-A06E-44D0-8E74-63628B0E66C4}"/>
    <dgm:cxn modelId="{FB915D64-0B6C-4AB1-BE5F-140D52BA5EFD}" srcId="{3A937C93-C1FE-4F53-9B36-72F4CBA8DDDA}" destId="{6AB1EF32-9CDE-453D-8235-5284671FCCCE}" srcOrd="0" destOrd="0" parTransId="{BBD8E880-D27C-4C41-AE84-84DB5087538D}" sibTransId="{AAAACC83-EC5C-4703-8936-C70B6EC05AAB}"/>
    <dgm:cxn modelId="{CB451C7D-BABD-47A4-83C5-C082EA495DEC}" type="presOf" srcId="{8B5DAB0A-FDDF-4101-AEFD-A47A568A6B20}" destId="{3481E32E-4BF3-4558-A7EF-AFACD3545DEC}" srcOrd="0" destOrd="0" presId="urn:microsoft.com/office/officeart/2005/8/layout/vList2"/>
    <dgm:cxn modelId="{6E6DF4B0-4FA0-482D-967D-41D81272D313}" srcId="{3A937C93-C1FE-4F53-9B36-72F4CBA8DDDA}" destId="{4E39F3F2-7907-4403-8D10-796DB2B3DA24}" srcOrd="1" destOrd="0" parTransId="{7F82D849-FDB1-4740-B1C9-047D3C9BF51D}" sibTransId="{E5D1DD23-DE82-48A6-902A-64DA416320A8}"/>
    <dgm:cxn modelId="{ABDE10B9-FB5D-4FDD-9051-1523C1F1383B}" type="presOf" srcId="{4E39F3F2-7907-4403-8D10-796DB2B3DA24}" destId="{B9A6EBFF-954F-4DDF-A086-F202A9E8064B}" srcOrd="0" destOrd="0" presId="urn:microsoft.com/office/officeart/2005/8/layout/vList2"/>
    <dgm:cxn modelId="{5C2C5AC5-4976-48D1-9DE2-5D3199B52EE4}" srcId="{3A937C93-C1FE-4F53-9B36-72F4CBA8DDDA}" destId="{8B5DAB0A-FDDF-4101-AEFD-A47A568A6B20}" srcOrd="2" destOrd="0" parTransId="{0C6FE433-132E-44BD-A1CE-B8A85EDB0B29}" sibTransId="{F11E3F48-4B0E-4F26-A4A3-EE182D5E6BB7}"/>
    <dgm:cxn modelId="{D7B0C1D2-EE0D-4494-81A3-ECC82C62792E}" type="presOf" srcId="{3A937C93-C1FE-4F53-9B36-72F4CBA8DDDA}" destId="{5BC677B1-46A4-41E9-A6E5-A600F6B4B59C}" srcOrd="0" destOrd="0" presId="urn:microsoft.com/office/officeart/2005/8/layout/vList2"/>
    <dgm:cxn modelId="{75B7B9DB-D868-48C2-A482-9B0A4E897497}" srcId="{3A937C93-C1FE-4F53-9B36-72F4CBA8DDDA}" destId="{4B166705-7D14-4C72-81C8-6B049A357319}" srcOrd="3" destOrd="0" parTransId="{5F28B0A0-175A-49D6-BCFD-BEA4BD2B6E40}" sibTransId="{315E22F2-24DF-4795-84C9-6200A563148B}"/>
    <dgm:cxn modelId="{988BA2F3-E854-4FA3-95C1-0D477EAB44AE}" type="presOf" srcId="{6AB1EF32-9CDE-453D-8235-5284671FCCCE}" destId="{D0EC9199-6F99-41DA-9A90-061E8FA39481}" srcOrd="0" destOrd="0" presId="urn:microsoft.com/office/officeart/2005/8/layout/vList2"/>
    <dgm:cxn modelId="{79A65A16-7A75-4E62-95AD-B918445F7B49}" type="presParOf" srcId="{5BC677B1-46A4-41E9-A6E5-A600F6B4B59C}" destId="{D0EC9199-6F99-41DA-9A90-061E8FA39481}" srcOrd="0" destOrd="0" presId="urn:microsoft.com/office/officeart/2005/8/layout/vList2"/>
    <dgm:cxn modelId="{AC3F6581-9D21-457B-B9A2-B555665CC2E1}" type="presParOf" srcId="{5BC677B1-46A4-41E9-A6E5-A600F6B4B59C}" destId="{B3ACEAFD-2ACF-4FC2-879B-C24003AE0915}" srcOrd="1" destOrd="0" presId="urn:microsoft.com/office/officeart/2005/8/layout/vList2"/>
    <dgm:cxn modelId="{C96F0DC1-CBFD-414E-9223-1FF282A025D3}" type="presParOf" srcId="{5BC677B1-46A4-41E9-A6E5-A600F6B4B59C}" destId="{B9A6EBFF-954F-4DDF-A086-F202A9E8064B}" srcOrd="2" destOrd="0" presId="urn:microsoft.com/office/officeart/2005/8/layout/vList2"/>
    <dgm:cxn modelId="{D9B6D5D9-474D-45F9-8C67-13C1800F9704}" type="presParOf" srcId="{5BC677B1-46A4-41E9-A6E5-A600F6B4B59C}" destId="{AFE9541A-E2FD-4651-BFEF-ECD2602BCEDA}" srcOrd="3" destOrd="0" presId="urn:microsoft.com/office/officeart/2005/8/layout/vList2"/>
    <dgm:cxn modelId="{153327C4-145F-4A73-BE08-B04308CE99CF}" type="presParOf" srcId="{5BC677B1-46A4-41E9-A6E5-A600F6B4B59C}" destId="{3481E32E-4BF3-4558-A7EF-AFACD3545DEC}" srcOrd="4" destOrd="0" presId="urn:microsoft.com/office/officeart/2005/8/layout/vList2"/>
    <dgm:cxn modelId="{6EEA5BEE-050B-407A-A9DF-91B8A6F2ACE7}" type="presParOf" srcId="{5BC677B1-46A4-41E9-A6E5-A600F6B4B59C}" destId="{FD037B7A-9195-40B9-8478-756791860E8A}" srcOrd="5" destOrd="0" presId="urn:microsoft.com/office/officeart/2005/8/layout/vList2"/>
    <dgm:cxn modelId="{40F58114-A63E-4CA9-9F71-7C35E16F911B}" type="presParOf" srcId="{5BC677B1-46A4-41E9-A6E5-A600F6B4B59C}" destId="{CD100F03-E7A6-41AA-95E2-5F14DCA3A57B}" srcOrd="6" destOrd="0" presId="urn:microsoft.com/office/officeart/2005/8/layout/vList2"/>
    <dgm:cxn modelId="{56B9E6CE-5AFD-41BB-9731-8861FEBE41E6}" type="presParOf" srcId="{5BC677B1-46A4-41E9-A6E5-A600F6B4B59C}" destId="{709A9A19-5527-4ADE-8176-F22BFD4003D8}" srcOrd="7" destOrd="0" presId="urn:microsoft.com/office/officeart/2005/8/layout/vList2"/>
    <dgm:cxn modelId="{77E3D6CF-3022-47B5-B3BA-0D9A56A24FFF}" type="presParOf" srcId="{5BC677B1-46A4-41E9-A6E5-A600F6B4B59C}" destId="{B1823CD4-1F26-413F-BF87-1D5EBDB84BA2}" srcOrd="8" destOrd="0" presId="urn:microsoft.com/office/officeart/2005/8/layout/vList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91AB8DE-46DD-4671-B069-668B9F8ADB0B}" type="doc">
      <dgm:prSet loTypeId="urn:microsoft.com/office/officeart/2018/2/layout/IconLabelDescriptionList" loCatId="icon" qsTypeId="urn:microsoft.com/office/officeart/2005/8/quickstyle/simple1" qsCatId="simple" csTypeId="urn:microsoft.com/office/officeart/2018/5/colors/Iconchunking_neutralbg_colorful1" csCatId="colorful" phldr="1"/>
      <dgm:spPr/>
      <dgm:t>
        <a:bodyPr/>
        <a:lstStyle/>
        <a:p>
          <a:endParaRPr lang="en-US"/>
        </a:p>
      </dgm:t>
    </dgm:pt>
    <dgm:pt modelId="{58CB627B-6E0F-41D2-A3E5-EFA53E9252F0}">
      <dgm:prSet/>
      <dgm:spPr/>
      <dgm:t>
        <a:bodyPr/>
        <a:lstStyle/>
        <a:p>
          <a:pPr>
            <a:lnSpc>
              <a:spcPct val="100000"/>
            </a:lnSpc>
            <a:defRPr b="1"/>
          </a:pPr>
          <a:r>
            <a:rPr lang="en-AU" dirty="0"/>
            <a:t>Most liveable postcodes are located in the Outer suburb group, then Mid suburb group.</a:t>
          </a:r>
          <a:endParaRPr lang="en-US" dirty="0"/>
        </a:p>
      </dgm:t>
    </dgm:pt>
    <dgm:pt modelId="{5C1BB8FE-892F-4FE0-B4A2-E36B7924DD11}" type="parTrans" cxnId="{FA406EC9-EF7B-4B2C-9452-2AD6128C7177}">
      <dgm:prSet/>
      <dgm:spPr/>
      <dgm:t>
        <a:bodyPr/>
        <a:lstStyle/>
        <a:p>
          <a:endParaRPr lang="en-US"/>
        </a:p>
      </dgm:t>
    </dgm:pt>
    <dgm:pt modelId="{A5A5F1C0-66F6-4B31-BA78-58DA8DF2ABAB}" type="sibTrans" cxnId="{FA406EC9-EF7B-4B2C-9452-2AD6128C7177}">
      <dgm:prSet/>
      <dgm:spPr/>
      <dgm:t>
        <a:bodyPr/>
        <a:lstStyle/>
        <a:p>
          <a:endParaRPr lang="en-US"/>
        </a:p>
      </dgm:t>
    </dgm:pt>
    <dgm:pt modelId="{89EC6A05-8480-4F58-A890-42A6CFC15D6A}">
      <dgm:prSet/>
      <dgm:spPr/>
      <dgm:t>
        <a:bodyPr/>
        <a:lstStyle/>
        <a:p>
          <a:pPr>
            <a:lnSpc>
              <a:spcPct val="100000"/>
            </a:lnSpc>
            <a:defRPr b="1"/>
          </a:pPr>
          <a:r>
            <a:rPr lang="en-AU" dirty="0"/>
            <a:t>Inner suburbs fail the liveability test based on affordability.</a:t>
          </a:r>
          <a:br>
            <a:rPr lang="en-AU" dirty="0"/>
          </a:br>
          <a:r>
            <a:rPr lang="en-AU" dirty="0"/>
            <a:t>Inner suburbs highest median house price and the most crime compared to other suburb groups (mid and outer).</a:t>
          </a:r>
          <a:endParaRPr lang="en-US" dirty="0"/>
        </a:p>
      </dgm:t>
    </dgm:pt>
    <dgm:pt modelId="{CCDA8E0B-83C5-45BD-87AF-573DB6969BC7}" type="parTrans" cxnId="{711CF708-7CB8-4C6C-A517-58EF64B3D44B}">
      <dgm:prSet/>
      <dgm:spPr/>
      <dgm:t>
        <a:bodyPr/>
        <a:lstStyle/>
        <a:p>
          <a:endParaRPr lang="en-US"/>
        </a:p>
      </dgm:t>
    </dgm:pt>
    <dgm:pt modelId="{17CE2CB4-8898-464E-987C-81B013054F31}" type="sibTrans" cxnId="{711CF708-7CB8-4C6C-A517-58EF64B3D44B}">
      <dgm:prSet/>
      <dgm:spPr/>
      <dgm:t>
        <a:bodyPr/>
        <a:lstStyle/>
        <a:p>
          <a:endParaRPr lang="en-US"/>
        </a:p>
      </dgm:t>
    </dgm:pt>
    <dgm:pt modelId="{CF11E908-895B-47AD-BB8D-FBF7C6976312}">
      <dgm:prSet/>
      <dgm:spPr/>
      <dgm:t>
        <a:bodyPr/>
        <a:lstStyle/>
        <a:p>
          <a:pPr>
            <a:lnSpc>
              <a:spcPct val="100000"/>
            </a:lnSpc>
            <a:defRPr b="1"/>
          </a:pPr>
          <a:r>
            <a:rPr lang="en-AU"/>
            <a:t>Recommendations for further analysis:</a:t>
          </a:r>
          <a:endParaRPr lang="en-US"/>
        </a:p>
      </dgm:t>
    </dgm:pt>
    <dgm:pt modelId="{B3F565BE-34F5-45E0-9785-2A681B52BE37}" type="parTrans" cxnId="{C0813E2C-76F9-413A-B209-9123F0A2BE85}">
      <dgm:prSet/>
      <dgm:spPr/>
      <dgm:t>
        <a:bodyPr/>
        <a:lstStyle/>
        <a:p>
          <a:endParaRPr lang="en-US"/>
        </a:p>
      </dgm:t>
    </dgm:pt>
    <dgm:pt modelId="{E101B515-196F-46B3-849A-A9289967C079}" type="sibTrans" cxnId="{C0813E2C-76F9-413A-B209-9123F0A2BE85}">
      <dgm:prSet/>
      <dgm:spPr/>
      <dgm:t>
        <a:bodyPr/>
        <a:lstStyle/>
        <a:p>
          <a:endParaRPr lang="en-US"/>
        </a:p>
      </dgm:t>
    </dgm:pt>
    <dgm:pt modelId="{8533545B-6059-4E99-A307-3EB6FFAA21A0}">
      <dgm:prSet/>
      <dgm:spPr/>
      <dgm:t>
        <a:bodyPr/>
        <a:lstStyle/>
        <a:p>
          <a:pPr>
            <a:lnSpc>
              <a:spcPct val="100000"/>
            </a:lnSpc>
            <a:buFont typeface="Arial" panose="020B0604020202020204" pitchFamily="34" charset="0"/>
            <a:buChar char="•"/>
          </a:pPr>
          <a:r>
            <a:rPr lang="en-AU" dirty="0"/>
            <a:t>School ranking/score data – ATAR &amp; Naplan results</a:t>
          </a:r>
          <a:endParaRPr lang="en-US" dirty="0"/>
        </a:p>
      </dgm:t>
    </dgm:pt>
    <dgm:pt modelId="{7CA9E29C-1DA8-4363-BF3B-AD3EA5F7B0FD}" type="parTrans" cxnId="{216EA17D-E424-4BB9-981A-0AB7A8866F0A}">
      <dgm:prSet/>
      <dgm:spPr/>
      <dgm:t>
        <a:bodyPr/>
        <a:lstStyle/>
        <a:p>
          <a:endParaRPr lang="en-US"/>
        </a:p>
      </dgm:t>
    </dgm:pt>
    <dgm:pt modelId="{D1CEED89-9C6D-4A56-BDDB-52D8D8E29033}" type="sibTrans" cxnId="{216EA17D-E424-4BB9-981A-0AB7A8866F0A}">
      <dgm:prSet/>
      <dgm:spPr/>
      <dgm:t>
        <a:bodyPr/>
        <a:lstStyle/>
        <a:p>
          <a:endParaRPr lang="en-US"/>
        </a:p>
      </dgm:t>
    </dgm:pt>
    <dgm:pt modelId="{F2B9D253-9F88-4014-8939-577CDD5494CE}">
      <dgm:prSet/>
      <dgm:spPr/>
      <dgm:t>
        <a:bodyPr/>
        <a:lstStyle/>
        <a:p>
          <a:pPr>
            <a:lnSpc>
              <a:spcPct val="100000"/>
            </a:lnSpc>
            <a:buFont typeface="Arial" panose="020B0604020202020204" pitchFamily="34" charset="0"/>
            <a:buChar char="•"/>
          </a:pPr>
          <a:r>
            <a:rPr lang="en-AU" dirty="0"/>
            <a:t>Restaurants, Green spaces availability</a:t>
          </a:r>
          <a:endParaRPr lang="en-US" dirty="0"/>
        </a:p>
      </dgm:t>
    </dgm:pt>
    <dgm:pt modelId="{B3386598-1602-4211-AE55-0297FE5CA8D3}" type="parTrans" cxnId="{98E4DF3F-B252-47BB-839F-D19ECDE0B215}">
      <dgm:prSet/>
      <dgm:spPr/>
      <dgm:t>
        <a:bodyPr/>
        <a:lstStyle/>
        <a:p>
          <a:endParaRPr lang="en-US"/>
        </a:p>
      </dgm:t>
    </dgm:pt>
    <dgm:pt modelId="{530C1ADE-1943-4C62-842C-E55E7E891049}" type="sibTrans" cxnId="{98E4DF3F-B252-47BB-839F-D19ECDE0B215}">
      <dgm:prSet/>
      <dgm:spPr/>
      <dgm:t>
        <a:bodyPr/>
        <a:lstStyle/>
        <a:p>
          <a:endParaRPr lang="en-US"/>
        </a:p>
      </dgm:t>
    </dgm:pt>
    <dgm:pt modelId="{835BFFE3-06C3-4426-93BB-B2EB8C4E9E8C}" type="pres">
      <dgm:prSet presAssocID="{991AB8DE-46DD-4671-B069-668B9F8ADB0B}" presName="root" presStyleCnt="0">
        <dgm:presLayoutVars>
          <dgm:dir/>
          <dgm:resizeHandles val="exact"/>
        </dgm:presLayoutVars>
      </dgm:prSet>
      <dgm:spPr/>
    </dgm:pt>
    <dgm:pt modelId="{86BF46E3-88D7-457D-A092-FEB4EDFE56E4}" type="pres">
      <dgm:prSet presAssocID="{58CB627B-6E0F-41D2-A3E5-EFA53E9252F0}" presName="compNode" presStyleCnt="0"/>
      <dgm:spPr/>
    </dgm:pt>
    <dgm:pt modelId="{585A0D11-86A1-446F-9F0E-927F8A201A1D}" type="pres">
      <dgm:prSet presAssocID="{58CB627B-6E0F-41D2-A3E5-EFA53E9252F0}"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uburban scene"/>
        </a:ext>
      </dgm:extLst>
    </dgm:pt>
    <dgm:pt modelId="{A467333A-B522-45C6-859F-5681B9D04F35}" type="pres">
      <dgm:prSet presAssocID="{58CB627B-6E0F-41D2-A3E5-EFA53E9252F0}" presName="iconSpace" presStyleCnt="0"/>
      <dgm:spPr/>
    </dgm:pt>
    <dgm:pt modelId="{435E451E-D9B3-4AA4-8D60-B90DA29E4EAE}" type="pres">
      <dgm:prSet presAssocID="{58CB627B-6E0F-41D2-A3E5-EFA53E9252F0}" presName="parTx" presStyleLbl="revTx" presStyleIdx="0" presStyleCnt="6">
        <dgm:presLayoutVars>
          <dgm:chMax val="0"/>
          <dgm:chPref val="0"/>
        </dgm:presLayoutVars>
      </dgm:prSet>
      <dgm:spPr/>
    </dgm:pt>
    <dgm:pt modelId="{25F0C068-5097-47F5-B190-6A05D1F8C9FC}" type="pres">
      <dgm:prSet presAssocID="{58CB627B-6E0F-41D2-A3E5-EFA53E9252F0}" presName="txSpace" presStyleCnt="0"/>
      <dgm:spPr/>
    </dgm:pt>
    <dgm:pt modelId="{CA9248E2-4EE2-4721-985A-B5251E0A8D5A}" type="pres">
      <dgm:prSet presAssocID="{58CB627B-6E0F-41D2-A3E5-EFA53E9252F0}" presName="desTx" presStyleLbl="revTx" presStyleIdx="1" presStyleCnt="6">
        <dgm:presLayoutVars/>
      </dgm:prSet>
      <dgm:spPr/>
    </dgm:pt>
    <dgm:pt modelId="{A8E99A61-9CDE-40FB-9A30-65B07A8E48C2}" type="pres">
      <dgm:prSet presAssocID="{A5A5F1C0-66F6-4B31-BA78-58DA8DF2ABAB}" presName="sibTrans" presStyleCnt="0"/>
      <dgm:spPr/>
    </dgm:pt>
    <dgm:pt modelId="{CC1522E4-34A9-471B-9639-00558602B6E4}" type="pres">
      <dgm:prSet presAssocID="{89EC6A05-8480-4F58-A890-42A6CFC15D6A}" presName="compNode" presStyleCnt="0"/>
      <dgm:spPr/>
    </dgm:pt>
    <dgm:pt modelId="{C682989D-E883-46F6-8F80-850358C7771D}" type="pres">
      <dgm:prSet presAssocID="{89EC6A05-8480-4F58-A890-42A6CFC15D6A}"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ouse"/>
        </a:ext>
      </dgm:extLst>
    </dgm:pt>
    <dgm:pt modelId="{4E1A7146-F60E-4A2A-8308-5F291E6FA777}" type="pres">
      <dgm:prSet presAssocID="{89EC6A05-8480-4F58-A890-42A6CFC15D6A}" presName="iconSpace" presStyleCnt="0"/>
      <dgm:spPr/>
    </dgm:pt>
    <dgm:pt modelId="{46DAEE07-4BF7-431E-A793-7FF1E8644373}" type="pres">
      <dgm:prSet presAssocID="{89EC6A05-8480-4F58-A890-42A6CFC15D6A}" presName="parTx" presStyleLbl="revTx" presStyleIdx="2" presStyleCnt="6">
        <dgm:presLayoutVars>
          <dgm:chMax val="0"/>
          <dgm:chPref val="0"/>
        </dgm:presLayoutVars>
      </dgm:prSet>
      <dgm:spPr/>
    </dgm:pt>
    <dgm:pt modelId="{8488F472-C35A-406A-AE98-BEE3AB426C31}" type="pres">
      <dgm:prSet presAssocID="{89EC6A05-8480-4F58-A890-42A6CFC15D6A}" presName="txSpace" presStyleCnt="0"/>
      <dgm:spPr/>
    </dgm:pt>
    <dgm:pt modelId="{5B74323A-A335-4131-8317-F6442606E7CA}" type="pres">
      <dgm:prSet presAssocID="{89EC6A05-8480-4F58-A890-42A6CFC15D6A}" presName="desTx" presStyleLbl="revTx" presStyleIdx="3" presStyleCnt="6">
        <dgm:presLayoutVars/>
      </dgm:prSet>
      <dgm:spPr/>
    </dgm:pt>
    <dgm:pt modelId="{3112F113-CE79-40E4-ACE6-BC915BEDFBF7}" type="pres">
      <dgm:prSet presAssocID="{17CE2CB4-8898-464E-987C-81B013054F31}" presName="sibTrans" presStyleCnt="0"/>
      <dgm:spPr/>
    </dgm:pt>
    <dgm:pt modelId="{BB130DD6-AF48-448A-8AE9-81558AA1CBBD}" type="pres">
      <dgm:prSet presAssocID="{CF11E908-895B-47AD-BB8D-FBF7C6976312}" presName="compNode" presStyleCnt="0"/>
      <dgm:spPr/>
    </dgm:pt>
    <dgm:pt modelId="{2A3B84D1-69DF-47ED-A488-F74EF131DC53}" type="pres">
      <dgm:prSet presAssocID="{CF11E908-895B-47AD-BB8D-FBF7C6976312}"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resentation with Bar Chart"/>
        </a:ext>
      </dgm:extLst>
    </dgm:pt>
    <dgm:pt modelId="{54B4C6DB-745B-4198-83C1-B3A0F4B1A630}" type="pres">
      <dgm:prSet presAssocID="{CF11E908-895B-47AD-BB8D-FBF7C6976312}" presName="iconSpace" presStyleCnt="0"/>
      <dgm:spPr/>
    </dgm:pt>
    <dgm:pt modelId="{CBDFAE03-5C9C-468D-BC57-6AB4C0BE7606}" type="pres">
      <dgm:prSet presAssocID="{CF11E908-895B-47AD-BB8D-FBF7C6976312}" presName="parTx" presStyleLbl="revTx" presStyleIdx="4" presStyleCnt="6">
        <dgm:presLayoutVars>
          <dgm:chMax val="0"/>
          <dgm:chPref val="0"/>
        </dgm:presLayoutVars>
      </dgm:prSet>
      <dgm:spPr/>
    </dgm:pt>
    <dgm:pt modelId="{C54692D3-F2E4-4046-B114-993E2862F66F}" type="pres">
      <dgm:prSet presAssocID="{CF11E908-895B-47AD-BB8D-FBF7C6976312}" presName="txSpace" presStyleCnt="0"/>
      <dgm:spPr/>
    </dgm:pt>
    <dgm:pt modelId="{B6028716-8CE1-4638-892A-C64D358B6542}" type="pres">
      <dgm:prSet presAssocID="{CF11E908-895B-47AD-BB8D-FBF7C6976312}" presName="desTx" presStyleLbl="revTx" presStyleIdx="5" presStyleCnt="6" custScaleX="93835" custLinFactY="-86794" custLinFactNeighborX="-1539" custLinFactNeighborY="-100000">
        <dgm:presLayoutVars/>
      </dgm:prSet>
      <dgm:spPr/>
    </dgm:pt>
  </dgm:ptLst>
  <dgm:cxnLst>
    <dgm:cxn modelId="{711CF708-7CB8-4C6C-A517-58EF64B3D44B}" srcId="{991AB8DE-46DD-4671-B069-668B9F8ADB0B}" destId="{89EC6A05-8480-4F58-A890-42A6CFC15D6A}" srcOrd="1" destOrd="0" parTransId="{CCDA8E0B-83C5-45BD-87AF-573DB6969BC7}" sibTransId="{17CE2CB4-8898-464E-987C-81B013054F31}"/>
    <dgm:cxn modelId="{07CB9114-41E5-4F2E-9842-A3E4780F4FDA}" type="presOf" srcId="{F2B9D253-9F88-4014-8939-577CDD5494CE}" destId="{B6028716-8CE1-4638-892A-C64D358B6542}" srcOrd="0" destOrd="1" presId="urn:microsoft.com/office/officeart/2018/2/layout/IconLabelDescriptionList"/>
    <dgm:cxn modelId="{C0813E2C-76F9-413A-B209-9123F0A2BE85}" srcId="{991AB8DE-46DD-4671-B069-668B9F8ADB0B}" destId="{CF11E908-895B-47AD-BB8D-FBF7C6976312}" srcOrd="2" destOrd="0" parTransId="{B3F565BE-34F5-45E0-9785-2A681B52BE37}" sibTransId="{E101B515-196F-46B3-849A-A9289967C079}"/>
    <dgm:cxn modelId="{98E4DF3F-B252-47BB-839F-D19ECDE0B215}" srcId="{CF11E908-895B-47AD-BB8D-FBF7C6976312}" destId="{F2B9D253-9F88-4014-8939-577CDD5494CE}" srcOrd="1" destOrd="0" parTransId="{B3386598-1602-4211-AE55-0297FE5CA8D3}" sibTransId="{530C1ADE-1943-4C62-842C-E55E7E891049}"/>
    <dgm:cxn modelId="{3BFE1344-5188-45CF-A2C0-55617A8FA318}" type="presOf" srcId="{CF11E908-895B-47AD-BB8D-FBF7C6976312}" destId="{CBDFAE03-5C9C-468D-BC57-6AB4C0BE7606}" srcOrd="0" destOrd="0" presId="urn:microsoft.com/office/officeart/2018/2/layout/IconLabelDescriptionList"/>
    <dgm:cxn modelId="{091CC36F-6954-4103-ACE0-2BB1669F9944}" type="presOf" srcId="{58CB627B-6E0F-41D2-A3E5-EFA53E9252F0}" destId="{435E451E-D9B3-4AA4-8D60-B90DA29E4EAE}" srcOrd="0" destOrd="0" presId="urn:microsoft.com/office/officeart/2018/2/layout/IconLabelDescriptionList"/>
    <dgm:cxn modelId="{216EA17D-E424-4BB9-981A-0AB7A8866F0A}" srcId="{CF11E908-895B-47AD-BB8D-FBF7C6976312}" destId="{8533545B-6059-4E99-A307-3EB6FFAA21A0}" srcOrd="0" destOrd="0" parTransId="{7CA9E29C-1DA8-4363-BF3B-AD3EA5F7B0FD}" sibTransId="{D1CEED89-9C6D-4A56-BDDB-52D8D8E29033}"/>
    <dgm:cxn modelId="{2FF0F591-B523-4FDA-8EA2-B824A3C30AED}" type="presOf" srcId="{8533545B-6059-4E99-A307-3EB6FFAA21A0}" destId="{B6028716-8CE1-4638-892A-C64D358B6542}" srcOrd="0" destOrd="0" presId="urn:microsoft.com/office/officeart/2018/2/layout/IconLabelDescriptionList"/>
    <dgm:cxn modelId="{FA406EC9-EF7B-4B2C-9452-2AD6128C7177}" srcId="{991AB8DE-46DD-4671-B069-668B9F8ADB0B}" destId="{58CB627B-6E0F-41D2-A3E5-EFA53E9252F0}" srcOrd="0" destOrd="0" parTransId="{5C1BB8FE-892F-4FE0-B4A2-E36B7924DD11}" sibTransId="{A5A5F1C0-66F6-4B31-BA78-58DA8DF2ABAB}"/>
    <dgm:cxn modelId="{F288CEEC-84FD-4007-AB38-40953083DBE1}" type="presOf" srcId="{89EC6A05-8480-4F58-A890-42A6CFC15D6A}" destId="{46DAEE07-4BF7-431E-A793-7FF1E8644373}" srcOrd="0" destOrd="0" presId="urn:microsoft.com/office/officeart/2018/2/layout/IconLabelDescriptionList"/>
    <dgm:cxn modelId="{77679CFD-7EAC-41AC-80C9-A04559E8494C}" type="presOf" srcId="{991AB8DE-46DD-4671-B069-668B9F8ADB0B}" destId="{835BFFE3-06C3-4426-93BB-B2EB8C4E9E8C}" srcOrd="0" destOrd="0" presId="urn:microsoft.com/office/officeart/2018/2/layout/IconLabelDescriptionList"/>
    <dgm:cxn modelId="{65772982-B158-42DF-8FED-EAD0312A09BA}" type="presParOf" srcId="{835BFFE3-06C3-4426-93BB-B2EB8C4E9E8C}" destId="{86BF46E3-88D7-457D-A092-FEB4EDFE56E4}" srcOrd="0" destOrd="0" presId="urn:microsoft.com/office/officeart/2018/2/layout/IconLabelDescriptionList"/>
    <dgm:cxn modelId="{EFAD92B0-CDCB-4D94-9C33-D98DC5047885}" type="presParOf" srcId="{86BF46E3-88D7-457D-A092-FEB4EDFE56E4}" destId="{585A0D11-86A1-446F-9F0E-927F8A201A1D}" srcOrd="0" destOrd="0" presId="urn:microsoft.com/office/officeart/2018/2/layout/IconLabelDescriptionList"/>
    <dgm:cxn modelId="{28C453FC-4B33-430C-9DB2-D66C946F47E0}" type="presParOf" srcId="{86BF46E3-88D7-457D-A092-FEB4EDFE56E4}" destId="{A467333A-B522-45C6-859F-5681B9D04F35}" srcOrd="1" destOrd="0" presId="urn:microsoft.com/office/officeart/2018/2/layout/IconLabelDescriptionList"/>
    <dgm:cxn modelId="{3E1A9AAE-784C-4411-985C-FFFD1D1CF0C9}" type="presParOf" srcId="{86BF46E3-88D7-457D-A092-FEB4EDFE56E4}" destId="{435E451E-D9B3-4AA4-8D60-B90DA29E4EAE}" srcOrd="2" destOrd="0" presId="urn:microsoft.com/office/officeart/2018/2/layout/IconLabelDescriptionList"/>
    <dgm:cxn modelId="{AB0B1AC3-99B3-4416-95FC-CFBDCB15792D}" type="presParOf" srcId="{86BF46E3-88D7-457D-A092-FEB4EDFE56E4}" destId="{25F0C068-5097-47F5-B190-6A05D1F8C9FC}" srcOrd="3" destOrd="0" presId="urn:microsoft.com/office/officeart/2018/2/layout/IconLabelDescriptionList"/>
    <dgm:cxn modelId="{2F118496-8655-43DE-974F-F234498205CE}" type="presParOf" srcId="{86BF46E3-88D7-457D-A092-FEB4EDFE56E4}" destId="{CA9248E2-4EE2-4721-985A-B5251E0A8D5A}" srcOrd="4" destOrd="0" presId="urn:microsoft.com/office/officeart/2018/2/layout/IconLabelDescriptionList"/>
    <dgm:cxn modelId="{C37D0532-02D4-4ADB-8EEA-F054CF7341D6}" type="presParOf" srcId="{835BFFE3-06C3-4426-93BB-B2EB8C4E9E8C}" destId="{A8E99A61-9CDE-40FB-9A30-65B07A8E48C2}" srcOrd="1" destOrd="0" presId="urn:microsoft.com/office/officeart/2018/2/layout/IconLabelDescriptionList"/>
    <dgm:cxn modelId="{DA8DD58F-2266-44BB-8330-95674D69681F}" type="presParOf" srcId="{835BFFE3-06C3-4426-93BB-B2EB8C4E9E8C}" destId="{CC1522E4-34A9-471B-9639-00558602B6E4}" srcOrd="2" destOrd="0" presId="urn:microsoft.com/office/officeart/2018/2/layout/IconLabelDescriptionList"/>
    <dgm:cxn modelId="{7FB1E47B-CBF3-4F3D-AEEA-1F8777387427}" type="presParOf" srcId="{CC1522E4-34A9-471B-9639-00558602B6E4}" destId="{C682989D-E883-46F6-8F80-850358C7771D}" srcOrd="0" destOrd="0" presId="urn:microsoft.com/office/officeart/2018/2/layout/IconLabelDescriptionList"/>
    <dgm:cxn modelId="{D5D7A975-DE1B-4CC2-AA07-D1EC5B5E1780}" type="presParOf" srcId="{CC1522E4-34A9-471B-9639-00558602B6E4}" destId="{4E1A7146-F60E-4A2A-8308-5F291E6FA777}" srcOrd="1" destOrd="0" presId="urn:microsoft.com/office/officeart/2018/2/layout/IconLabelDescriptionList"/>
    <dgm:cxn modelId="{4C7B5A4C-C2D0-45F0-95F1-1A7A96133DFF}" type="presParOf" srcId="{CC1522E4-34A9-471B-9639-00558602B6E4}" destId="{46DAEE07-4BF7-431E-A793-7FF1E8644373}" srcOrd="2" destOrd="0" presId="urn:microsoft.com/office/officeart/2018/2/layout/IconLabelDescriptionList"/>
    <dgm:cxn modelId="{5E63327D-FA46-4AE8-9BAF-D3FCCCB440CC}" type="presParOf" srcId="{CC1522E4-34A9-471B-9639-00558602B6E4}" destId="{8488F472-C35A-406A-AE98-BEE3AB426C31}" srcOrd="3" destOrd="0" presId="urn:microsoft.com/office/officeart/2018/2/layout/IconLabelDescriptionList"/>
    <dgm:cxn modelId="{B54F40D6-D1BB-4FBB-AED2-F853D72E8699}" type="presParOf" srcId="{CC1522E4-34A9-471B-9639-00558602B6E4}" destId="{5B74323A-A335-4131-8317-F6442606E7CA}" srcOrd="4" destOrd="0" presId="urn:microsoft.com/office/officeart/2018/2/layout/IconLabelDescriptionList"/>
    <dgm:cxn modelId="{13B06BE1-7709-4765-852F-C6509EF9EC30}" type="presParOf" srcId="{835BFFE3-06C3-4426-93BB-B2EB8C4E9E8C}" destId="{3112F113-CE79-40E4-ACE6-BC915BEDFBF7}" srcOrd="3" destOrd="0" presId="urn:microsoft.com/office/officeart/2018/2/layout/IconLabelDescriptionList"/>
    <dgm:cxn modelId="{975B4E5D-B92E-4BC5-9861-FCB0574DA6D0}" type="presParOf" srcId="{835BFFE3-06C3-4426-93BB-B2EB8C4E9E8C}" destId="{BB130DD6-AF48-448A-8AE9-81558AA1CBBD}" srcOrd="4" destOrd="0" presId="urn:microsoft.com/office/officeart/2018/2/layout/IconLabelDescriptionList"/>
    <dgm:cxn modelId="{05975975-694F-4519-AFCB-0E940058D8BF}" type="presParOf" srcId="{BB130DD6-AF48-448A-8AE9-81558AA1CBBD}" destId="{2A3B84D1-69DF-47ED-A488-F74EF131DC53}" srcOrd="0" destOrd="0" presId="urn:microsoft.com/office/officeart/2018/2/layout/IconLabelDescriptionList"/>
    <dgm:cxn modelId="{6248346E-DB3F-4173-B18F-3B49C6799EBB}" type="presParOf" srcId="{BB130DD6-AF48-448A-8AE9-81558AA1CBBD}" destId="{54B4C6DB-745B-4198-83C1-B3A0F4B1A630}" srcOrd="1" destOrd="0" presId="urn:microsoft.com/office/officeart/2018/2/layout/IconLabelDescriptionList"/>
    <dgm:cxn modelId="{9D419F06-CD33-4E9F-ACBC-FDE988A5A8C0}" type="presParOf" srcId="{BB130DD6-AF48-448A-8AE9-81558AA1CBBD}" destId="{CBDFAE03-5C9C-468D-BC57-6AB4C0BE7606}" srcOrd="2" destOrd="0" presId="urn:microsoft.com/office/officeart/2018/2/layout/IconLabelDescriptionList"/>
    <dgm:cxn modelId="{3275982F-72ED-45F4-B2B7-4F5D86C6451E}" type="presParOf" srcId="{BB130DD6-AF48-448A-8AE9-81558AA1CBBD}" destId="{C54692D3-F2E4-4046-B114-993E2862F66F}" srcOrd="3" destOrd="0" presId="urn:microsoft.com/office/officeart/2018/2/layout/IconLabelDescriptionList"/>
    <dgm:cxn modelId="{AC4FEF43-9C32-49A7-AE21-34A1636D2975}" type="presParOf" srcId="{BB130DD6-AF48-448A-8AE9-81558AA1CBBD}" destId="{B6028716-8CE1-4638-892A-C64D358B6542}" srcOrd="4" destOrd="0" presId="urn:microsoft.com/office/officeart/2018/2/layout/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C63C906-3367-482D-91DD-C4DA1B1E83C4}">
      <dsp:nvSpPr>
        <dsp:cNvPr id="0" name=""/>
        <dsp:cNvSpPr/>
      </dsp:nvSpPr>
      <dsp:spPr>
        <a:xfrm>
          <a:off x="190643" y="0"/>
          <a:ext cx="5329163" cy="5329163"/>
        </a:xfrm>
        <a:prstGeom prst="diamond">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924A8B7-FA0C-42BD-8E0C-25F328070F84}">
      <dsp:nvSpPr>
        <dsp:cNvPr id="0" name=""/>
        <dsp:cNvSpPr/>
      </dsp:nvSpPr>
      <dsp:spPr>
        <a:xfrm>
          <a:off x="696914" y="506270"/>
          <a:ext cx="2078373" cy="2078373"/>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AU" sz="1700" kern="1200" dirty="0"/>
            <a:t>AFFORDABILITY: Median House Prices </a:t>
          </a:r>
          <a:endParaRPr lang="en-US" sz="1700" kern="1200" dirty="0"/>
        </a:p>
      </dsp:txBody>
      <dsp:txXfrm>
        <a:off x="798372" y="607728"/>
        <a:ext cx="1875457" cy="1875457"/>
      </dsp:txXfrm>
    </dsp:sp>
    <dsp:sp modelId="{1C52D062-26E8-4D32-A8DF-0FAB0AE24BB8}">
      <dsp:nvSpPr>
        <dsp:cNvPr id="0" name=""/>
        <dsp:cNvSpPr/>
      </dsp:nvSpPr>
      <dsp:spPr>
        <a:xfrm>
          <a:off x="2935162" y="506270"/>
          <a:ext cx="2078373" cy="2078373"/>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AU" sz="1700" kern="1200" dirty="0"/>
            <a:t>SAFETY: Crime Rates</a:t>
          </a:r>
          <a:endParaRPr lang="en-US" sz="1700" kern="1200" dirty="0"/>
        </a:p>
      </dsp:txBody>
      <dsp:txXfrm>
        <a:off x="3036620" y="607728"/>
        <a:ext cx="1875457" cy="1875457"/>
      </dsp:txXfrm>
    </dsp:sp>
    <dsp:sp modelId="{F22C0647-EB7D-42FD-BBB6-E4FF82871CAD}">
      <dsp:nvSpPr>
        <dsp:cNvPr id="0" name=""/>
        <dsp:cNvSpPr/>
      </dsp:nvSpPr>
      <dsp:spPr>
        <a:xfrm>
          <a:off x="696914" y="2744518"/>
          <a:ext cx="2078373" cy="2078373"/>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AU" sz="1700" kern="1200" dirty="0"/>
            <a:t>EDUCATION: Schools</a:t>
          </a:r>
          <a:endParaRPr lang="en-US" sz="1700" kern="1200" dirty="0"/>
        </a:p>
      </dsp:txBody>
      <dsp:txXfrm>
        <a:off x="798372" y="2845976"/>
        <a:ext cx="1875457" cy="1875457"/>
      </dsp:txXfrm>
    </dsp:sp>
    <dsp:sp modelId="{5CA97234-10D9-4860-A0DE-749D79F05648}">
      <dsp:nvSpPr>
        <dsp:cNvPr id="0" name=""/>
        <dsp:cNvSpPr/>
      </dsp:nvSpPr>
      <dsp:spPr>
        <a:xfrm>
          <a:off x="2935162" y="2744518"/>
          <a:ext cx="2078373" cy="2078373"/>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AU" sz="1700" kern="1200"/>
            <a:t>ESSENTIAL SERVICES: Hospitals, Police Stations, Supermarkets</a:t>
          </a:r>
          <a:endParaRPr lang="en-US" sz="1700" kern="1200"/>
        </a:p>
      </dsp:txBody>
      <dsp:txXfrm>
        <a:off x="3036620" y="2845976"/>
        <a:ext cx="1875457" cy="187545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EC9199-6F99-41DA-9A90-061E8FA39481}">
      <dsp:nvSpPr>
        <dsp:cNvPr id="0" name=""/>
        <dsp:cNvSpPr/>
      </dsp:nvSpPr>
      <dsp:spPr>
        <a:xfrm>
          <a:off x="0" y="706452"/>
          <a:ext cx="5393367" cy="65520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AU" sz="1600" kern="1200" dirty="0"/>
            <a:t>Analysis to postcode level, as most accurate way of linking numerous data sources</a:t>
          </a:r>
          <a:endParaRPr lang="en-US" sz="1600" kern="1200" dirty="0"/>
        </a:p>
      </dsp:txBody>
      <dsp:txXfrm>
        <a:off x="31984" y="738436"/>
        <a:ext cx="5329399" cy="591232"/>
      </dsp:txXfrm>
    </dsp:sp>
    <dsp:sp modelId="{B9A6EBFF-954F-4DDF-A086-F202A9E8064B}">
      <dsp:nvSpPr>
        <dsp:cNvPr id="0" name=""/>
        <dsp:cNvSpPr/>
      </dsp:nvSpPr>
      <dsp:spPr>
        <a:xfrm>
          <a:off x="0" y="1407733"/>
          <a:ext cx="5393367" cy="655200"/>
        </a:xfrm>
        <a:prstGeom prst="roundRect">
          <a:avLst/>
        </a:prstGeom>
        <a:solidFill>
          <a:schemeClr val="accent2">
            <a:hueOff val="-612388"/>
            <a:satOff val="-2828"/>
            <a:lumOff val="-58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AU" sz="1600" kern="1200" dirty="0"/>
            <a:t>Eliminated any postcodes that were not across all datasets</a:t>
          </a:r>
          <a:endParaRPr lang="en-US" sz="1600" kern="1200" dirty="0"/>
        </a:p>
      </dsp:txBody>
      <dsp:txXfrm>
        <a:off x="31984" y="1439717"/>
        <a:ext cx="5329399" cy="591232"/>
      </dsp:txXfrm>
    </dsp:sp>
    <dsp:sp modelId="{3481E32E-4BF3-4558-A7EF-AFACD3545DEC}">
      <dsp:nvSpPr>
        <dsp:cNvPr id="0" name=""/>
        <dsp:cNvSpPr/>
      </dsp:nvSpPr>
      <dsp:spPr>
        <a:xfrm>
          <a:off x="0" y="2109013"/>
          <a:ext cx="5393367" cy="655200"/>
        </a:xfrm>
        <a:prstGeom prst="roundRect">
          <a:avLst/>
        </a:prstGeom>
        <a:solidFill>
          <a:schemeClr val="accent2">
            <a:hueOff val="-1224775"/>
            <a:satOff val="-5657"/>
            <a:lumOff val="-117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AU" sz="1600" kern="1200" dirty="0"/>
            <a:t>Grouped postcodes to “Inner”, “Mid”, “Outer” groups based on distance from the Melbourne CBD.</a:t>
          </a:r>
          <a:endParaRPr lang="en-US" sz="1600" kern="1200" dirty="0"/>
        </a:p>
      </dsp:txBody>
      <dsp:txXfrm>
        <a:off x="31984" y="2140997"/>
        <a:ext cx="5329399" cy="591232"/>
      </dsp:txXfrm>
    </dsp:sp>
    <dsp:sp modelId="{CD100F03-E7A6-41AA-95E2-5F14DCA3A57B}">
      <dsp:nvSpPr>
        <dsp:cNvPr id="0" name=""/>
        <dsp:cNvSpPr/>
      </dsp:nvSpPr>
      <dsp:spPr>
        <a:xfrm>
          <a:off x="0" y="2810292"/>
          <a:ext cx="5393367" cy="655200"/>
        </a:xfrm>
        <a:prstGeom prst="roundRect">
          <a:avLst/>
        </a:prstGeom>
        <a:solidFill>
          <a:schemeClr val="accent2">
            <a:hueOff val="-1837163"/>
            <a:satOff val="-8485"/>
            <a:lumOff val="-176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AU" sz="1600" kern="1200" dirty="0"/>
            <a:t>Where postcodes are shared by two municipalities, the postcode is reported in just one.</a:t>
          </a:r>
          <a:endParaRPr lang="en-US" sz="1600" kern="1200" dirty="0"/>
        </a:p>
      </dsp:txBody>
      <dsp:txXfrm>
        <a:off x="31984" y="2842276"/>
        <a:ext cx="5329399" cy="591232"/>
      </dsp:txXfrm>
    </dsp:sp>
    <dsp:sp modelId="{B1823CD4-1F26-413F-BF87-1D5EBDB84BA2}">
      <dsp:nvSpPr>
        <dsp:cNvPr id="0" name=""/>
        <dsp:cNvSpPr/>
      </dsp:nvSpPr>
      <dsp:spPr>
        <a:xfrm>
          <a:off x="0" y="3511573"/>
          <a:ext cx="5393367" cy="655200"/>
        </a:xfrm>
        <a:prstGeom prst="roundRect">
          <a:avLst/>
        </a:prstGeom>
        <a:solidFill>
          <a:schemeClr val="accent2">
            <a:hueOff val="-2449550"/>
            <a:satOff val="-11314"/>
            <a:lumOff val="-235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AU" sz="1600" kern="1200" dirty="0"/>
            <a:t>Data sources are the most current and available to the public.</a:t>
          </a:r>
          <a:endParaRPr lang="en-US" sz="1600" kern="1200" dirty="0"/>
        </a:p>
      </dsp:txBody>
      <dsp:txXfrm>
        <a:off x="31984" y="3543557"/>
        <a:ext cx="5329399" cy="59123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5A0D11-86A1-446F-9F0E-927F8A201A1D}">
      <dsp:nvSpPr>
        <dsp:cNvPr id="0" name=""/>
        <dsp:cNvSpPr/>
      </dsp:nvSpPr>
      <dsp:spPr>
        <a:xfrm>
          <a:off x="13843" y="37047"/>
          <a:ext cx="907786" cy="90778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35E451E-D9B3-4AA4-8D60-B90DA29E4EAE}">
      <dsp:nvSpPr>
        <dsp:cNvPr id="0" name=""/>
        <dsp:cNvSpPr/>
      </dsp:nvSpPr>
      <dsp:spPr>
        <a:xfrm>
          <a:off x="13843" y="1080629"/>
          <a:ext cx="2593676" cy="17750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AU" sz="1400" kern="1200" dirty="0"/>
            <a:t>Most liveable postcodes are located in the Outer suburb group, then Mid suburb group.</a:t>
          </a:r>
          <a:endParaRPr lang="en-US" sz="1400" kern="1200" dirty="0"/>
        </a:p>
      </dsp:txBody>
      <dsp:txXfrm>
        <a:off x="13843" y="1080629"/>
        <a:ext cx="2593676" cy="1775039"/>
      </dsp:txXfrm>
    </dsp:sp>
    <dsp:sp modelId="{CA9248E2-4EE2-4721-985A-B5251E0A8D5A}">
      <dsp:nvSpPr>
        <dsp:cNvPr id="0" name=""/>
        <dsp:cNvSpPr/>
      </dsp:nvSpPr>
      <dsp:spPr>
        <a:xfrm>
          <a:off x="13843" y="2918828"/>
          <a:ext cx="2593676" cy="275352"/>
        </a:xfrm>
        <a:prstGeom prst="rect">
          <a:avLst/>
        </a:prstGeom>
        <a:noFill/>
        <a:ln>
          <a:noFill/>
        </a:ln>
        <a:effectLst/>
      </dsp:spPr>
      <dsp:style>
        <a:lnRef idx="0">
          <a:scrgbClr r="0" g="0" b="0"/>
        </a:lnRef>
        <a:fillRef idx="0">
          <a:scrgbClr r="0" g="0" b="0"/>
        </a:fillRef>
        <a:effectRef idx="0">
          <a:scrgbClr r="0" g="0" b="0"/>
        </a:effectRef>
        <a:fontRef idx="minor"/>
      </dsp:style>
    </dsp:sp>
    <dsp:sp modelId="{C682989D-E883-46F6-8F80-850358C7771D}">
      <dsp:nvSpPr>
        <dsp:cNvPr id="0" name=""/>
        <dsp:cNvSpPr/>
      </dsp:nvSpPr>
      <dsp:spPr>
        <a:xfrm>
          <a:off x="3061413" y="37047"/>
          <a:ext cx="907786" cy="90778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6DAEE07-4BF7-431E-A793-7FF1E8644373}">
      <dsp:nvSpPr>
        <dsp:cNvPr id="0" name=""/>
        <dsp:cNvSpPr/>
      </dsp:nvSpPr>
      <dsp:spPr>
        <a:xfrm>
          <a:off x="3061413" y="1080629"/>
          <a:ext cx="2593676" cy="17750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AU" sz="1400" kern="1200" dirty="0"/>
            <a:t>Inner suburbs fail the liveability test based on affordability.</a:t>
          </a:r>
          <a:br>
            <a:rPr lang="en-AU" sz="1400" kern="1200" dirty="0"/>
          </a:br>
          <a:r>
            <a:rPr lang="en-AU" sz="1400" kern="1200" dirty="0"/>
            <a:t>Inner suburbs highest median house price and the most crime compared to other suburb groups (mid and outer).</a:t>
          </a:r>
          <a:endParaRPr lang="en-US" sz="1400" kern="1200" dirty="0"/>
        </a:p>
      </dsp:txBody>
      <dsp:txXfrm>
        <a:off x="3061413" y="1080629"/>
        <a:ext cx="2593676" cy="1775039"/>
      </dsp:txXfrm>
    </dsp:sp>
    <dsp:sp modelId="{5B74323A-A335-4131-8317-F6442606E7CA}">
      <dsp:nvSpPr>
        <dsp:cNvPr id="0" name=""/>
        <dsp:cNvSpPr/>
      </dsp:nvSpPr>
      <dsp:spPr>
        <a:xfrm>
          <a:off x="3061413" y="2918828"/>
          <a:ext cx="2593676" cy="275352"/>
        </a:xfrm>
        <a:prstGeom prst="rect">
          <a:avLst/>
        </a:prstGeom>
        <a:noFill/>
        <a:ln>
          <a:noFill/>
        </a:ln>
        <a:effectLst/>
      </dsp:spPr>
      <dsp:style>
        <a:lnRef idx="0">
          <a:scrgbClr r="0" g="0" b="0"/>
        </a:lnRef>
        <a:fillRef idx="0">
          <a:scrgbClr r="0" g="0" b="0"/>
        </a:fillRef>
        <a:effectRef idx="0">
          <a:scrgbClr r="0" g="0" b="0"/>
        </a:effectRef>
        <a:fontRef idx="minor"/>
      </dsp:style>
    </dsp:sp>
    <dsp:sp modelId="{2A3B84D1-69DF-47ED-A488-F74EF131DC53}">
      <dsp:nvSpPr>
        <dsp:cNvPr id="0" name=""/>
        <dsp:cNvSpPr/>
      </dsp:nvSpPr>
      <dsp:spPr>
        <a:xfrm>
          <a:off x="6108983" y="37047"/>
          <a:ext cx="907786" cy="90778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BDFAE03-5C9C-468D-BC57-6AB4C0BE7606}">
      <dsp:nvSpPr>
        <dsp:cNvPr id="0" name=""/>
        <dsp:cNvSpPr/>
      </dsp:nvSpPr>
      <dsp:spPr>
        <a:xfrm>
          <a:off x="6108983" y="1080629"/>
          <a:ext cx="2593676" cy="17750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AU" sz="1400" kern="1200"/>
            <a:t>Recommendations for further analysis:</a:t>
          </a:r>
          <a:endParaRPr lang="en-US" sz="1400" kern="1200"/>
        </a:p>
      </dsp:txBody>
      <dsp:txXfrm>
        <a:off x="6108983" y="1080629"/>
        <a:ext cx="2593676" cy="1775039"/>
      </dsp:txXfrm>
    </dsp:sp>
    <dsp:sp modelId="{B6028716-8CE1-4638-892A-C64D358B6542}">
      <dsp:nvSpPr>
        <dsp:cNvPr id="0" name=""/>
        <dsp:cNvSpPr/>
      </dsp:nvSpPr>
      <dsp:spPr>
        <a:xfrm>
          <a:off x="6146585" y="2404486"/>
          <a:ext cx="2285966" cy="2753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100000"/>
            </a:lnSpc>
            <a:spcBef>
              <a:spcPct val="0"/>
            </a:spcBef>
            <a:spcAft>
              <a:spcPct val="35000"/>
            </a:spcAft>
            <a:buFont typeface="Arial" panose="020B0604020202020204" pitchFamily="34" charset="0"/>
            <a:buNone/>
          </a:pPr>
          <a:r>
            <a:rPr lang="en-AU" sz="1100" kern="1200" dirty="0"/>
            <a:t>School ranking/score data – ATAR &amp; Naplan results</a:t>
          </a:r>
          <a:endParaRPr lang="en-US" sz="1100" kern="1200" dirty="0"/>
        </a:p>
        <a:p>
          <a:pPr marL="0" lvl="0" indent="0" algn="l" defTabSz="488950">
            <a:lnSpc>
              <a:spcPct val="100000"/>
            </a:lnSpc>
            <a:spcBef>
              <a:spcPct val="0"/>
            </a:spcBef>
            <a:spcAft>
              <a:spcPct val="35000"/>
            </a:spcAft>
            <a:buFont typeface="Arial" panose="020B0604020202020204" pitchFamily="34" charset="0"/>
            <a:buNone/>
          </a:pPr>
          <a:r>
            <a:rPr lang="en-AU" sz="1100" kern="1200" dirty="0"/>
            <a:t>Restaurants, Green spaces availability</a:t>
          </a:r>
          <a:endParaRPr lang="en-US" sz="1100" kern="1200" dirty="0"/>
        </a:p>
      </dsp:txBody>
      <dsp:txXfrm>
        <a:off x="6146585" y="2404486"/>
        <a:ext cx="2285966" cy="275352"/>
      </dsp:txXfrm>
    </dsp:sp>
  </dsp:spTree>
</dsp:drawing>
</file>

<file path=ppt/diagrams/layout1.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C0B60A9-32F3-4355-8A2A-2C70635CA3A7}" type="datetimeFigureOut">
              <a:rPr lang="en-AU" smtClean="0"/>
              <a:t>19/07/2023</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B9CC39B-C49B-4CDF-81D8-0F40B6A9403C}" type="slidenum">
              <a:rPr lang="en-AU" smtClean="0"/>
              <a:t>‹#›</a:t>
            </a:fld>
            <a:endParaRPr lang="en-AU"/>
          </a:p>
        </p:txBody>
      </p:sp>
    </p:spTree>
    <p:extLst>
      <p:ext uri="{BB962C8B-B14F-4D97-AF65-F5344CB8AC3E}">
        <p14:creationId xmlns:p14="http://schemas.microsoft.com/office/powerpoint/2010/main" val="19234872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Hey everyone, as you've been told, </a:t>
            </a:r>
            <a:r>
              <a:rPr lang="en-GB" dirty="0" err="1"/>
              <a:t>i'm</a:t>
            </a:r>
            <a:r>
              <a:rPr lang="en-GB" dirty="0"/>
              <a:t> not able to make this class unfortunately </a:t>
            </a:r>
          </a:p>
          <a:p>
            <a:r>
              <a:rPr lang="en-GB" dirty="0"/>
              <a:t>so </a:t>
            </a:r>
            <a:r>
              <a:rPr lang="en-GB" dirty="0" err="1"/>
              <a:t>i've</a:t>
            </a:r>
            <a:r>
              <a:rPr lang="en-GB" dirty="0"/>
              <a:t> recorded this ahead of time! Let's get into it.</a:t>
            </a:r>
          </a:p>
          <a:p>
            <a:endParaRPr lang="en-GB" dirty="0"/>
          </a:p>
          <a:p>
            <a:r>
              <a:rPr lang="en-GB" dirty="0"/>
              <a:t>Who are we? We are Project 1 Group 6, with me I have Katherine Tamas, David Guo, Kashif Bashir, and yours truly Khai Tran.</a:t>
            </a:r>
          </a:p>
        </p:txBody>
      </p:sp>
      <p:sp>
        <p:nvSpPr>
          <p:cNvPr id="4" name="Slide Number Placeholder 3"/>
          <p:cNvSpPr>
            <a:spLocks noGrp="1"/>
          </p:cNvSpPr>
          <p:nvPr>
            <p:ph type="sldNum" sz="quarter" idx="5"/>
          </p:nvPr>
        </p:nvSpPr>
        <p:spPr/>
        <p:txBody>
          <a:bodyPr/>
          <a:lstStyle/>
          <a:p>
            <a:fld id="{FB9CC39B-C49B-4CDF-81D8-0F40B6A9403C}" type="slidenum">
              <a:rPr lang="en-AU" smtClean="0"/>
              <a:t>1</a:t>
            </a:fld>
            <a:endParaRPr lang="en-AU"/>
          </a:p>
        </p:txBody>
      </p:sp>
    </p:spTree>
    <p:extLst>
      <p:ext uri="{BB962C8B-B14F-4D97-AF65-F5344CB8AC3E}">
        <p14:creationId xmlns:p14="http://schemas.microsoft.com/office/powerpoint/2010/main" val="137782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Kath</a:t>
            </a:r>
          </a:p>
        </p:txBody>
      </p:sp>
      <p:sp>
        <p:nvSpPr>
          <p:cNvPr id="4" name="Slide Number Placeholder 3"/>
          <p:cNvSpPr>
            <a:spLocks noGrp="1"/>
          </p:cNvSpPr>
          <p:nvPr>
            <p:ph type="sldNum" sz="quarter" idx="5"/>
          </p:nvPr>
        </p:nvSpPr>
        <p:spPr/>
        <p:txBody>
          <a:bodyPr/>
          <a:lstStyle/>
          <a:p>
            <a:fld id="{FB9CC39B-C49B-4CDF-81D8-0F40B6A9403C}" type="slidenum">
              <a:rPr lang="en-AU" smtClean="0"/>
              <a:t>10</a:t>
            </a:fld>
            <a:endParaRPr lang="en-AU"/>
          </a:p>
        </p:txBody>
      </p:sp>
    </p:spTree>
    <p:extLst>
      <p:ext uri="{BB962C8B-B14F-4D97-AF65-F5344CB8AC3E}">
        <p14:creationId xmlns:p14="http://schemas.microsoft.com/office/powerpoint/2010/main" val="7421178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David</a:t>
            </a:r>
          </a:p>
        </p:txBody>
      </p:sp>
      <p:sp>
        <p:nvSpPr>
          <p:cNvPr id="4" name="Slide Number Placeholder 3"/>
          <p:cNvSpPr>
            <a:spLocks noGrp="1"/>
          </p:cNvSpPr>
          <p:nvPr>
            <p:ph type="sldNum" sz="quarter" idx="5"/>
          </p:nvPr>
        </p:nvSpPr>
        <p:spPr/>
        <p:txBody>
          <a:bodyPr/>
          <a:lstStyle/>
          <a:p>
            <a:fld id="{FB9CC39B-C49B-4CDF-81D8-0F40B6A9403C}" type="slidenum">
              <a:rPr lang="en-AU" smtClean="0"/>
              <a:t>11</a:t>
            </a:fld>
            <a:endParaRPr lang="en-AU"/>
          </a:p>
        </p:txBody>
      </p:sp>
    </p:spTree>
    <p:extLst>
      <p:ext uri="{BB962C8B-B14F-4D97-AF65-F5344CB8AC3E}">
        <p14:creationId xmlns:p14="http://schemas.microsoft.com/office/powerpoint/2010/main" val="29385230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Data range: 1/4/2022 to 31/3/2023</a:t>
            </a:r>
          </a:p>
          <a:p>
            <a:endParaRPr lang="en-AU"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Crimes against the person : these includes offences such as: </a:t>
            </a:r>
            <a:r>
              <a:rPr lang="en-AU" b="0" i="0" dirty="0">
                <a:solidFill>
                  <a:srgbClr val="000000"/>
                </a:solidFill>
                <a:effectLst/>
                <a:latin typeface="roboto" panose="02000000000000000000" pitchFamily="2" charset="0"/>
              </a:rPr>
              <a:t>Homicide, Assault, Sexual offences, Abduction</a:t>
            </a:r>
            <a:r>
              <a:rPr lang="en-AU" b="1" i="0" dirty="0">
                <a:solidFill>
                  <a:srgbClr val="000000"/>
                </a:solidFill>
                <a:effectLst/>
                <a:latin typeface="roboto" panose="02000000000000000000" pitchFamily="2" charset="0"/>
              </a:rPr>
              <a:t>, </a:t>
            </a:r>
            <a:r>
              <a:rPr lang="en-AU" b="0" i="0" dirty="0">
                <a:solidFill>
                  <a:srgbClr val="000000"/>
                </a:solidFill>
                <a:effectLst/>
                <a:latin typeface="roboto" panose="02000000000000000000" pitchFamily="2" charset="0"/>
              </a:rPr>
              <a:t>Robbery</a:t>
            </a:r>
            <a:r>
              <a:rPr lang="en-AU" b="1" i="0" dirty="0">
                <a:solidFill>
                  <a:srgbClr val="000000"/>
                </a:solidFill>
                <a:effectLst/>
                <a:latin typeface="roboto" panose="02000000000000000000" pitchFamily="2" charset="0"/>
              </a:rPr>
              <a:t>, </a:t>
            </a:r>
            <a:r>
              <a:rPr lang="en-AU" b="0" i="0" dirty="0">
                <a:solidFill>
                  <a:srgbClr val="000000"/>
                </a:solidFill>
                <a:effectLst/>
                <a:latin typeface="roboto" panose="02000000000000000000" pitchFamily="2" charset="0"/>
              </a:rPr>
              <a:t>Blackmail and extortion, </a:t>
            </a:r>
            <a:r>
              <a:rPr lang="en-AU" b="0" i="0" dirty="0">
                <a:solidFill>
                  <a:srgbClr val="333333"/>
                </a:solidFill>
                <a:effectLst/>
                <a:latin typeface="Tableau Book"/>
              </a:rPr>
              <a:t>Stalking, harassment &amp; Dangerous and negligent acts endangering people.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Property and deception offences: </a:t>
            </a:r>
            <a:r>
              <a:rPr lang="en-AU" b="0" i="0" dirty="0">
                <a:solidFill>
                  <a:srgbClr val="000000"/>
                </a:solidFill>
                <a:effectLst/>
                <a:latin typeface="roboto" panose="02000000000000000000" pitchFamily="2" charset="0"/>
              </a:rPr>
              <a:t>Arson, Property damage, Burglary/Break and enter, Theft, Deception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AU" sz="1200" b="0" i="0" dirty="0">
              <a:solidFill>
                <a:srgbClr val="000000"/>
              </a:solidFill>
              <a:effectLst/>
              <a:latin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Drug Offences: </a:t>
            </a:r>
            <a:r>
              <a:rPr lang="en-AU" b="0" i="0" dirty="0">
                <a:solidFill>
                  <a:srgbClr val="000000"/>
                </a:solidFill>
                <a:effectLst/>
                <a:latin typeface="roboto" panose="02000000000000000000" pitchFamily="2" charset="0"/>
              </a:rPr>
              <a:t>Drug dealing, Cultivate or manufacture drugs, Drug use and possession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Public order and security offences: </a:t>
            </a:r>
            <a:r>
              <a:rPr lang="en-AU" b="0" i="0" dirty="0">
                <a:solidFill>
                  <a:srgbClr val="000000"/>
                </a:solidFill>
                <a:effectLst/>
                <a:latin typeface="roboto" panose="02000000000000000000" pitchFamily="2" charset="0"/>
              </a:rPr>
              <a:t> Weapons and explosives, Disorderly and offensive conduct, Public nuisance, Public security </a:t>
            </a:r>
            <a:r>
              <a:rPr lang="en-AU" b="0" i="0" dirty="0" err="1">
                <a:solidFill>
                  <a:srgbClr val="000000"/>
                </a:solidFill>
                <a:effectLst/>
                <a:latin typeface="roboto" panose="02000000000000000000" pitchFamily="2" charset="0"/>
              </a:rPr>
              <a:t>offenes</a:t>
            </a: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Justice procedures offences: </a:t>
            </a:r>
            <a:r>
              <a:rPr lang="en-AU" sz="1200" dirty="0"/>
              <a:t>Justice procedures, Breaches of orders</a:t>
            </a:r>
            <a:endParaRPr lang="en-US" sz="1200" dirty="0"/>
          </a:p>
          <a:p>
            <a:endParaRPr lang="en-AU"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Other Offences</a:t>
            </a:r>
            <a:r>
              <a:rPr lang="en-AU" sz="1200" dirty="0"/>
              <a:t>: </a:t>
            </a:r>
            <a:r>
              <a:rPr lang="en-AU" b="0" i="0" dirty="0">
                <a:solidFill>
                  <a:srgbClr val="000000"/>
                </a:solidFill>
                <a:effectLst/>
                <a:latin typeface="roboto" panose="02000000000000000000" pitchFamily="2" charset="0"/>
              </a:rPr>
              <a:t>Transport regulation offences, Other government regulatory offences. </a:t>
            </a:r>
            <a:endParaRPr lang="en-US" sz="1200" dirty="0"/>
          </a:p>
        </p:txBody>
      </p:sp>
      <p:sp>
        <p:nvSpPr>
          <p:cNvPr id="4" name="Slide Number Placeholder 3"/>
          <p:cNvSpPr>
            <a:spLocks noGrp="1"/>
          </p:cNvSpPr>
          <p:nvPr>
            <p:ph type="sldNum" sz="quarter" idx="5"/>
          </p:nvPr>
        </p:nvSpPr>
        <p:spPr/>
        <p:txBody>
          <a:bodyPr/>
          <a:lstStyle/>
          <a:p>
            <a:fld id="{FB9CC39B-C49B-4CDF-81D8-0F40B6A9403C}" type="slidenum">
              <a:rPr lang="en-AU" smtClean="0"/>
              <a:t>12</a:t>
            </a:fld>
            <a:endParaRPr lang="en-AU"/>
          </a:p>
        </p:txBody>
      </p:sp>
    </p:spTree>
    <p:extLst>
      <p:ext uri="{BB962C8B-B14F-4D97-AF65-F5344CB8AC3E}">
        <p14:creationId xmlns:p14="http://schemas.microsoft.com/office/powerpoint/2010/main" val="6137297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Data range: 1/4/2022 to 31/3/2023</a:t>
            </a:r>
          </a:p>
          <a:p>
            <a:endParaRPr lang="en-AU" dirty="0"/>
          </a:p>
          <a:p>
            <a:endParaRPr lang="en-AU" dirty="0"/>
          </a:p>
        </p:txBody>
      </p:sp>
      <p:sp>
        <p:nvSpPr>
          <p:cNvPr id="4" name="Slide Number Placeholder 3"/>
          <p:cNvSpPr>
            <a:spLocks noGrp="1"/>
          </p:cNvSpPr>
          <p:nvPr>
            <p:ph type="sldNum" sz="quarter" idx="5"/>
          </p:nvPr>
        </p:nvSpPr>
        <p:spPr/>
        <p:txBody>
          <a:bodyPr/>
          <a:lstStyle/>
          <a:p>
            <a:fld id="{FB9CC39B-C49B-4CDF-81D8-0F40B6A9403C}" type="slidenum">
              <a:rPr lang="en-AU" smtClean="0"/>
              <a:t>13</a:t>
            </a:fld>
            <a:endParaRPr lang="en-AU"/>
          </a:p>
        </p:txBody>
      </p:sp>
    </p:spTree>
    <p:extLst>
      <p:ext uri="{BB962C8B-B14F-4D97-AF65-F5344CB8AC3E}">
        <p14:creationId xmlns:p14="http://schemas.microsoft.com/office/powerpoint/2010/main" val="9911844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Kashif</a:t>
            </a:r>
          </a:p>
        </p:txBody>
      </p:sp>
      <p:sp>
        <p:nvSpPr>
          <p:cNvPr id="4" name="Slide Number Placeholder 3"/>
          <p:cNvSpPr>
            <a:spLocks noGrp="1"/>
          </p:cNvSpPr>
          <p:nvPr>
            <p:ph type="sldNum" sz="quarter" idx="5"/>
          </p:nvPr>
        </p:nvSpPr>
        <p:spPr/>
        <p:txBody>
          <a:bodyPr/>
          <a:lstStyle/>
          <a:p>
            <a:fld id="{FB9CC39B-C49B-4CDF-81D8-0F40B6A9403C}" type="slidenum">
              <a:rPr lang="en-AU" smtClean="0"/>
              <a:t>14</a:t>
            </a:fld>
            <a:endParaRPr lang="en-AU"/>
          </a:p>
        </p:txBody>
      </p:sp>
    </p:spTree>
    <p:extLst>
      <p:ext uri="{BB962C8B-B14F-4D97-AF65-F5344CB8AC3E}">
        <p14:creationId xmlns:p14="http://schemas.microsoft.com/office/powerpoint/2010/main" val="42016673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Analysis:</a:t>
            </a:r>
          </a:p>
          <a:p>
            <a:pPr marL="171450" indent="-171450">
              <a:buFont typeface="Arial" panose="020B0604020202020204" pitchFamily="34" charset="0"/>
              <a:buChar char="•"/>
            </a:pPr>
            <a:r>
              <a:rPr lang="en-US" dirty="0"/>
              <a:t>on average there is around 4 primary schools per suburb, 1 </a:t>
            </a:r>
            <a:r>
              <a:rPr lang="en-US" dirty="0" err="1"/>
              <a:t>highschool</a:t>
            </a:r>
            <a:endParaRPr lang="en-US" dirty="0"/>
          </a:p>
          <a:p>
            <a:pPr marL="171450" indent="-171450">
              <a:buFont typeface="Arial" panose="020B0604020202020204" pitchFamily="34" charset="0"/>
              <a:buChar char="•"/>
            </a:pPr>
            <a:r>
              <a:rPr lang="en-US" dirty="0"/>
              <a:t>Language, </a:t>
            </a:r>
            <a:r>
              <a:rPr lang="en-US" dirty="0" err="1"/>
              <a:t>Pri</a:t>
            </a:r>
            <a:r>
              <a:rPr lang="en-US" dirty="0"/>
              <a:t>/Sec and Special Schools are rare.</a:t>
            </a:r>
          </a:p>
          <a:p>
            <a:pPr marL="171450" indent="-171450">
              <a:buFont typeface="Arial" panose="020B0604020202020204" pitchFamily="34" charset="0"/>
              <a:buChar char="•"/>
            </a:pPr>
            <a:r>
              <a:rPr lang="en-US" dirty="0"/>
              <a:t>There is high variability in the number of schools per postcode</a:t>
            </a:r>
          </a:p>
          <a:p>
            <a:pPr marL="171450" indent="-171450">
              <a:buFont typeface="Arial" panose="020B0604020202020204" pitchFamily="34" charset="0"/>
              <a:buChar char="•"/>
            </a:pPr>
            <a:endParaRPr lang="en-AU" dirty="0"/>
          </a:p>
        </p:txBody>
      </p:sp>
      <p:sp>
        <p:nvSpPr>
          <p:cNvPr id="4" name="Slide Number Placeholder 3"/>
          <p:cNvSpPr>
            <a:spLocks noGrp="1"/>
          </p:cNvSpPr>
          <p:nvPr>
            <p:ph type="sldNum" sz="quarter" idx="5"/>
          </p:nvPr>
        </p:nvSpPr>
        <p:spPr/>
        <p:txBody>
          <a:bodyPr/>
          <a:lstStyle/>
          <a:p>
            <a:fld id="{FB9CC39B-C49B-4CDF-81D8-0F40B6A9403C}" type="slidenum">
              <a:rPr lang="en-AU" smtClean="0"/>
              <a:t>15</a:t>
            </a:fld>
            <a:endParaRPr lang="en-AU"/>
          </a:p>
        </p:txBody>
      </p:sp>
    </p:spTree>
    <p:extLst>
      <p:ext uri="{BB962C8B-B14F-4D97-AF65-F5344CB8AC3E}">
        <p14:creationId xmlns:p14="http://schemas.microsoft.com/office/powerpoint/2010/main" val="22890280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a:p>
            <a:r>
              <a:rPr lang="en-AU" dirty="0"/>
              <a:t>Kashif</a:t>
            </a:r>
          </a:p>
          <a:p>
            <a:r>
              <a:rPr lang="en-AU" dirty="0"/>
              <a:t>Postcodes 3029, 3030, 3977</a:t>
            </a:r>
          </a:p>
          <a:p>
            <a:r>
              <a:rPr lang="en-AU" dirty="0"/>
              <a:t>Mention names representing these postcodes</a:t>
            </a:r>
          </a:p>
          <a:p>
            <a:r>
              <a:rPr lang="en-AU" dirty="0"/>
              <a:t>Maybe population numbers</a:t>
            </a:r>
          </a:p>
          <a:p>
            <a:r>
              <a:rPr lang="en-AU" dirty="0"/>
              <a:t>Population count per school in those postcodes</a:t>
            </a:r>
          </a:p>
          <a:p>
            <a:endParaRPr lang="en-AU" dirty="0"/>
          </a:p>
        </p:txBody>
      </p:sp>
      <p:sp>
        <p:nvSpPr>
          <p:cNvPr id="4" name="Slide Number Placeholder 3"/>
          <p:cNvSpPr>
            <a:spLocks noGrp="1"/>
          </p:cNvSpPr>
          <p:nvPr>
            <p:ph type="sldNum" sz="quarter" idx="5"/>
          </p:nvPr>
        </p:nvSpPr>
        <p:spPr/>
        <p:txBody>
          <a:bodyPr/>
          <a:lstStyle/>
          <a:p>
            <a:fld id="{FB9CC39B-C49B-4CDF-81D8-0F40B6A9403C}" type="slidenum">
              <a:rPr lang="en-AU" smtClean="0"/>
              <a:t>16</a:t>
            </a:fld>
            <a:endParaRPr lang="en-AU"/>
          </a:p>
        </p:txBody>
      </p:sp>
    </p:spTree>
    <p:extLst>
      <p:ext uri="{BB962C8B-B14F-4D97-AF65-F5344CB8AC3E}">
        <p14:creationId xmlns:p14="http://schemas.microsoft.com/office/powerpoint/2010/main" val="3303836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a:p>
            <a:r>
              <a:rPr lang="en-AU" dirty="0"/>
              <a:t>Kashif</a:t>
            </a:r>
          </a:p>
          <a:p>
            <a:r>
              <a:rPr lang="en-AU" dirty="0"/>
              <a:t>We ideally wanted to have score ATAR data and state rankings, but was unavailable in the format required for this analysis</a:t>
            </a:r>
          </a:p>
        </p:txBody>
      </p:sp>
      <p:sp>
        <p:nvSpPr>
          <p:cNvPr id="4" name="Slide Number Placeholder 3"/>
          <p:cNvSpPr>
            <a:spLocks noGrp="1"/>
          </p:cNvSpPr>
          <p:nvPr>
            <p:ph type="sldNum" sz="quarter" idx="5"/>
          </p:nvPr>
        </p:nvSpPr>
        <p:spPr/>
        <p:txBody>
          <a:bodyPr/>
          <a:lstStyle/>
          <a:p>
            <a:fld id="{FB9CC39B-C49B-4CDF-81D8-0F40B6A9403C}" type="slidenum">
              <a:rPr lang="en-AU" smtClean="0"/>
              <a:t>17</a:t>
            </a:fld>
            <a:endParaRPr lang="en-AU"/>
          </a:p>
        </p:txBody>
      </p:sp>
    </p:spTree>
    <p:extLst>
      <p:ext uri="{BB962C8B-B14F-4D97-AF65-F5344CB8AC3E}">
        <p14:creationId xmlns:p14="http://schemas.microsoft.com/office/powerpoint/2010/main" val="35327656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David</a:t>
            </a:r>
          </a:p>
        </p:txBody>
      </p:sp>
      <p:sp>
        <p:nvSpPr>
          <p:cNvPr id="4" name="Slide Number Placeholder 3"/>
          <p:cNvSpPr>
            <a:spLocks noGrp="1"/>
          </p:cNvSpPr>
          <p:nvPr>
            <p:ph type="sldNum" sz="quarter" idx="5"/>
          </p:nvPr>
        </p:nvSpPr>
        <p:spPr/>
        <p:txBody>
          <a:bodyPr/>
          <a:lstStyle/>
          <a:p>
            <a:fld id="{FB9CC39B-C49B-4CDF-81D8-0F40B6A9403C}" type="slidenum">
              <a:rPr lang="en-AU" smtClean="0"/>
              <a:t>18</a:t>
            </a:fld>
            <a:endParaRPr lang="en-AU"/>
          </a:p>
        </p:txBody>
      </p:sp>
    </p:spTree>
    <p:extLst>
      <p:ext uri="{BB962C8B-B14F-4D97-AF65-F5344CB8AC3E}">
        <p14:creationId xmlns:p14="http://schemas.microsoft.com/office/powerpoint/2010/main" val="17937942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a:p>
            <a:r>
              <a:rPr lang="en-AU" dirty="0"/>
              <a:t>David</a:t>
            </a:r>
          </a:p>
        </p:txBody>
      </p:sp>
      <p:sp>
        <p:nvSpPr>
          <p:cNvPr id="4" name="Slide Number Placeholder 3"/>
          <p:cNvSpPr>
            <a:spLocks noGrp="1"/>
          </p:cNvSpPr>
          <p:nvPr>
            <p:ph type="sldNum" sz="quarter" idx="5"/>
          </p:nvPr>
        </p:nvSpPr>
        <p:spPr/>
        <p:txBody>
          <a:bodyPr/>
          <a:lstStyle/>
          <a:p>
            <a:fld id="{FB9CC39B-C49B-4CDF-81D8-0F40B6A9403C}" type="slidenum">
              <a:rPr lang="en-AU" smtClean="0"/>
              <a:t>19</a:t>
            </a:fld>
            <a:endParaRPr lang="en-AU"/>
          </a:p>
        </p:txBody>
      </p:sp>
    </p:spTree>
    <p:extLst>
      <p:ext uri="{BB962C8B-B14F-4D97-AF65-F5344CB8AC3E}">
        <p14:creationId xmlns:p14="http://schemas.microsoft.com/office/powerpoint/2010/main" val="25257602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Why are we here? well, the CEO of Van Kruger Housing Real Estate, and his two associates Chris and Tom have given us a task to do with a</a:t>
            </a:r>
          </a:p>
          <a:p>
            <a:r>
              <a:rPr lang="en-GB" dirty="0"/>
              <a:t>dangerously simple question. </a:t>
            </a:r>
          </a:p>
          <a:p>
            <a:r>
              <a:rPr lang="en-GB" dirty="0"/>
              <a:t>Which suburbs in Melbourne are the most liveable for our future generations in terms of affordability, safety, and education</a:t>
            </a:r>
          </a:p>
        </p:txBody>
      </p:sp>
      <p:sp>
        <p:nvSpPr>
          <p:cNvPr id="4" name="Slide Number Placeholder 3"/>
          <p:cNvSpPr>
            <a:spLocks noGrp="1"/>
          </p:cNvSpPr>
          <p:nvPr>
            <p:ph type="sldNum" sz="quarter" idx="5"/>
          </p:nvPr>
        </p:nvSpPr>
        <p:spPr/>
        <p:txBody>
          <a:bodyPr/>
          <a:lstStyle/>
          <a:p>
            <a:fld id="{FB9CC39B-C49B-4CDF-81D8-0F40B6A9403C}" type="slidenum">
              <a:rPr lang="en-AU" smtClean="0"/>
              <a:t>2</a:t>
            </a:fld>
            <a:endParaRPr lang="en-AU"/>
          </a:p>
        </p:txBody>
      </p:sp>
    </p:spTree>
    <p:extLst>
      <p:ext uri="{BB962C8B-B14F-4D97-AF65-F5344CB8AC3E}">
        <p14:creationId xmlns:p14="http://schemas.microsoft.com/office/powerpoint/2010/main" val="25148213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a:p>
            <a:r>
              <a:rPr lang="en-AU" dirty="0"/>
              <a:t>David</a:t>
            </a:r>
          </a:p>
          <a:p>
            <a:r>
              <a:rPr lang="en-AU" dirty="0"/>
              <a:t>Explain key – bigger weight applied to house price, crime, followed by school availability</a:t>
            </a:r>
          </a:p>
          <a:p>
            <a:endParaRPr lang="en-AU" dirty="0"/>
          </a:p>
          <a:p>
            <a:r>
              <a:rPr lang="en-AU" dirty="0"/>
              <a:t>8 are from outer postcodes outer suburbs</a:t>
            </a:r>
          </a:p>
          <a:p>
            <a:endParaRPr lang="en-AU" dirty="0"/>
          </a:p>
        </p:txBody>
      </p:sp>
      <p:sp>
        <p:nvSpPr>
          <p:cNvPr id="4" name="Slide Number Placeholder 3"/>
          <p:cNvSpPr>
            <a:spLocks noGrp="1"/>
          </p:cNvSpPr>
          <p:nvPr>
            <p:ph type="sldNum" sz="quarter" idx="5"/>
          </p:nvPr>
        </p:nvSpPr>
        <p:spPr/>
        <p:txBody>
          <a:bodyPr/>
          <a:lstStyle/>
          <a:p>
            <a:fld id="{FB9CC39B-C49B-4CDF-81D8-0F40B6A9403C}" type="slidenum">
              <a:rPr lang="en-AU" smtClean="0"/>
              <a:t>20</a:t>
            </a:fld>
            <a:endParaRPr lang="en-AU"/>
          </a:p>
        </p:txBody>
      </p:sp>
    </p:spTree>
    <p:extLst>
      <p:ext uri="{BB962C8B-B14F-4D97-AF65-F5344CB8AC3E}">
        <p14:creationId xmlns:p14="http://schemas.microsoft.com/office/powerpoint/2010/main" val="304757847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a:p>
            <a:r>
              <a:rPr lang="en-AU" dirty="0"/>
              <a:t>Kath</a:t>
            </a:r>
          </a:p>
          <a:p>
            <a:endParaRPr lang="en-AU" dirty="0"/>
          </a:p>
          <a:p>
            <a:r>
              <a:rPr lang="en-AU" dirty="0"/>
              <a:t>Affordability is the main driver of liveability. Crime rates are second with Mid having the least number of crimes and Inner having the most.</a:t>
            </a:r>
          </a:p>
          <a:p>
            <a:r>
              <a:rPr lang="en-AU" dirty="0"/>
              <a:t>There were schools across all postcodes, the distribution of police stations, hospitals and supermarkets were fairly even between suburb groups.</a:t>
            </a:r>
          </a:p>
          <a:p>
            <a:endParaRPr lang="en-AU" dirty="0"/>
          </a:p>
          <a:p>
            <a:r>
              <a:rPr lang="en-AU" dirty="0"/>
              <a:t>Further investigation into school data required. We only gave it a liveability score from 1 to 3, as the data did not include school ranking in Melbourne.</a:t>
            </a:r>
          </a:p>
          <a:p>
            <a:r>
              <a:rPr lang="en-AU" dirty="0"/>
              <a:t>Also, would be good to look the availability of restaurants and green spaces in each postcode.</a:t>
            </a:r>
          </a:p>
        </p:txBody>
      </p:sp>
      <p:sp>
        <p:nvSpPr>
          <p:cNvPr id="4" name="Slide Number Placeholder 3"/>
          <p:cNvSpPr>
            <a:spLocks noGrp="1"/>
          </p:cNvSpPr>
          <p:nvPr>
            <p:ph type="sldNum" sz="quarter" idx="5"/>
          </p:nvPr>
        </p:nvSpPr>
        <p:spPr/>
        <p:txBody>
          <a:bodyPr/>
          <a:lstStyle/>
          <a:p>
            <a:fld id="{FB9CC39B-C49B-4CDF-81D8-0F40B6A9403C}" type="slidenum">
              <a:rPr lang="en-AU" smtClean="0"/>
              <a:t>21</a:t>
            </a:fld>
            <a:endParaRPr lang="en-AU"/>
          </a:p>
        </p:txBody>
      </p:sp>
    </p:spTree>
    <p:extLst>
      <p:ext uri="{BB962C8B-B14F-4D97-AF65-F5344CB8AC3E}">
        <p14:creationId xmlns:p14="http://schemas.microsoft.com/office/powerpoint/2010/main" val="35134116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GB" sz="1200" dirty="0"/>
          </a:p>
          <a:p>
            <a:pPr marL="0" indent="0">
              <a:buFont typeface="Arial" panose="020B0604020202020204" pitchFamily="34" charset="0"/>
              <a:buNone/>
            </a:pPr>
            <a:r>
              <a:rPr lang="en-GB" sz="1200" dirty="0"/>
              <a:t>So how did we tackle this task? Our first step was defining what liveability meant, and as you can see here we</a:t>
            </a:r>
          </a:p>
          <a:p>
            <a:pPr marL="0" indent="0">
              <a:buFont typeface="Arial" panose="020B0604020202020204" pitchFamily="34" charset="0"/>
              <a:buNone/>
            </a:pPr>
            <a:r>
              <a:rPr lang="en-GB" sz="1200" dirty="0"/>
              <a:t>found that these points were most essential.</a:t>
            </a:r>
          </a:p>
          <a:p>
            <a:pPr marL="0" indent="0">
              <a:buFont typeface="Arial" panose="020B0604020202020204" pitchFamily="34" charset="0"/>
              <a:buNone/>
            </a:pPr>
            <a:r>
              <a:rPr lang="en-GB" sz="1200" dirty="0"/>
              <a:t>The main measure is affordability, and we approach this by looking at median house prices by suburb.</a:t>
            </a:r>
          </a:p>
          <a:p>
            <a:pPr marL="0" indent="0">
              <a:buFont typeface="Arial" panose="020B0604020202020204" pitchFamily="34" charset="0"/>
              <a:buNone/>
            </a:pPr>
            <a:r>
              <a:rPr lang="en-GB" sz="1200" dirty="0"/>
              <a:t>Secondary to that is crime and education, we want to find the safest suburb and the education options of prospective families will</a:t>
            </a:r>
          </a:p>
          <a:p>
            <a:pPr marL="0" indent="0">
              <a:buFont typeface="Arial" panose="020B0604020202020204" pitchFamily="34" charset="0"/>
              <a:buNone/>
            </a:pPr>
            <a:r>
              <a:rPr lang="en-GB" sz="1200" dirty="0"/>
              <a:t>obviously play a major role in the decision making.</a:t>
            </a:r>
          </a:p>
          <a:p>
            <a:pPr marL="0" indent="0">
              <a:buFont typeface="Arial" panose="020B0604020202020204" pitchFamily="34" charset="0"/>
              <a:buNone/>
            </a:pPr>
            <a:r>
              <a:rPr lang="en-GB" sz="1200" dirty="0"/>
              <a:t>Our analysis into crime rates per capita yielded some interesting results!</a:t>
            </a:r>
          </a:p>
          <a:p>
            <a:pPr marL="0" indent="0">
              <a:buFont typeface="Arial" panose="020B0604020202020204" pitchFamily="34" charset="0"/>
              <a:buNone/>
            </a:pPr>
            <a:r>
              <a:rPr lang="en-GB" sz="1200" dirty="0"/>
              <a:t>Lastly we don't want to live too far away from a Hospital, police station or grocery store, so we included these in our analysis too.</a:t>
            </a:r>
            <a:endParaRPr lang="en-AU" sz="1200" dirty="0"/>
          </a:p>
        </p:txBody>
      </p:sp>
      <p:sp>
        <p:nvSpPr>
          <p:cNvPr id="4" name="Slide Number Placeholder 3"/>
          <p:cNvSpPr>
            <a:spLocks noGrp="1"/>
          </p:cNvSpPr>
          <p:nvPr>
            <p:ph type="sldNum" sz="quarter" idx="5"/>
          </p:nvPr>
        </p:nvSpPr>
        <p:spPr/>
        <p:txBody>
          <a:bodyPr/>
          <a:lstStyle/>
          <a:p>
            <a:fld id="{FB9CC39B-C49B-4CDF-81D8-0F40B6A9403C}" type="slidenum">
              <a:rPr lang="en-AU" smtClean="0"/>
              <a:t>3</a:t>
            </a:fld>
            <a:endParaRPr lang="en-AU"/>
          </a:p>
        </p:txBody>
      </p:sp>
    </p:spTree>
    <p:extLst>
      <p:ext uri="{BB962C8B-B14F-4D97-AF65-F5344CB8AC3E}">
        <p14:creationId xmlns:p14="http://schemas.microsoft.com/office/powerpoint/2010/main" val="11227712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Where did we get this information?</a:t>
            </a:r>
          </a:p>
          <a:p>
            <a:r>
              <a:rPr lang="en-GB" dirty="0"/>
              <a:t>As you can see here, we have a variety of sources.</a:t>
            </a:r>
          </a:p>
          <a:p>
            <a:r>
              <a:rPr lang="en-GB" dirty="0"/>
              <a:t>We used the Australian Bureau of Statistics to produce time series data for Median House price and Estimated population.</a:t>
            </a:r>
          </a:p>
          <a:p>
            <a:r>
              <a:rPr lang="en-GB" dirty="0"/>
              <a:t>School locations came from Data Vic, and Supermarkets, Hospitals and Police stations were found using </a:t>
            </a:r>
            <a:r>
              <a:rPr lang="en-GB" dirty="0" err="1"/>
              <a:t>GeoApify's</a:t>
            </a:r>
            <a:r>
              <a:rPr lang="en-GB" dirty="0"/>
              <a:t> API,</a:t>
            </a:r>
          </a:p>
          <a:p>
            <a:r>
              <a:rPr lang="en-GB" dirty="0"/>
              <a:t>and finally our crime data came from the Crime Statistics Agency.</a:t>
            </a:r>
            <a:endParaRPr lang="en-AU" dirty="0"/>
          </a:p>
        </p:txBody>
      </p:sp>
      <p:sp>
        <p:nvSpPr>
          <p:cNvPr id="4" name="Slide Number Placeholder 3"/>
          <p:cNvSpPr>
            <a:spLocks noGrp="1"/>
          </p:cNvSpPr>
          <p:nvPr>
            <p:ph type="sldNum" sz="quarter" idx="5"/>
          </p:nvPr>
        </p:nvSpPr>
        <p:spPr/>
        <p:txBody>
          <a:bodyPr/>
          <a:lstStyle/>
          <a:p>
            <a:fld id="{FB9CC39B-C49B-4CDF-81D8-0F40B6A9403C}" type="slidenum">
              <a:rPr lang="en-AU" smtClean="0"/>
              <a:t>4</a:t>
            </a:fld>
            <a:endParaRPr lang="en-AU"/>
          </a:p>
        </p:txBody>
      </p:sp>
    </p:spTree>
    <p:extLst>
      <p:ext uri="{BB962C8B-B14F-4D97-AF65-F5344CB8AC3E}">
        <p14:creationId xmlns:p14="http://schemas.microsoft.com/office/powerpoint/2010/main" val="27168301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r>
              <a:rPr lang="en-GB" dirty="0"/>
              <a:t>The data collection and cleanup process we found was most challenging, we had a variety of datasets and we had to decide</a:t>
            </a:r>
          </a:p>
          <a:p>
            <a:r>
              <a:rPr lang="en-GB" dirty="0"/>
              <a:t>on how to filter them to relevant sources that we could draw meaningful conclusions from. The long story short is that we've decided</a:t>
            </a:r>
          </a:p>
          <a:p>
            <a:r>
              <a:rPr lang="en-GB" dirty="0"/>
              <a:t>that grouping our sources based on postcode data, and subdividing them into Inner, Mid, and Outer suburbs was relevant to our analysis.</a:t>
            </a:r>
            <a:endParaRPr lang="en-AU" dirty="0"/>
          </a:p>
        </p:txBody>
      </p:sp>
      <p:sp>
        <p:nvSpPr>
          <p:cNvPr id="4" name="Slide Number Placeholder 3"/>
          <p:cNvSpPr>
            <a:spLocks noGrp="1"/>
          </p:cNvSpPr>
          <p:nvPr>
            <p:ph type="sldNum" sz="quarter" idx="5"/>
          </p:nvPr>
        </p:nvSpPr>
        <p:spPr/>
        <p:txBody>
          <a:bodyPr/>
          <a:lstStyle/>
          <a:p>
            <a:fld id="{FB9CC39B-C49B-4CDF-81D8-0F40B6A9403C}" type="slidenum">
              <a:rPr lang="en-AU" smtClean="0"/>
              <a:t>5</a:t>
            </a:fld>
            <a:endParaRPr lang="en-AU"/>
          </a:p>
        </p:txBody>
      </p:sp>
    </p:spTree>
    <p:extLst>
      <p:ext uri="{BB962C8B-B14F-4D97-AF65-F5344CB8AC3E}">
        <p14:creationId xmlns:p14="http://schemas.microsoft.com/office/powerpoint/2010/main" val="35011342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data we have collected and the analysis done, applies to all 192 postcodes as shown in this map, on the right we have the city Shires and the count of</a:t>
            </a:r>
          </a:p>
          <a:p>
            <a:r>
              <a:rPr lang="en-GB" dirty="0"/>
              <a:t>postcodes that are connected to each Shire. Now Kath will talk to you guys about our first analysis factor.</a:t>
            </a:r>
            <a:endParaRPr lang="en-AU" dirty="0"/>
          </a:p>
        </p:txBody>
      </p:sp>
      <p:sp>
        <p:nvSpPr>
          <p:cNvPr id="4" name="Slide Number Placeholder 3"/>
          <p:cNvSpPr>
            <a:spLocks noGrp="1"/>
          </p:cNvSpPr>
          <p:nvPr>
            <p:ph type="sldNum" sz="quarter" idx="5"/>
          </p:nvPr>
        </p:nvSpPr>
        <p:spPr/>
        <p:txBody>
          <a:bodyPr/>
          <a:lstStyle/>
          <a:p>
            <a:fld id="{FB9CC39B-C49B-4CDF-81D8-0F40B6A9403C}" type="slidenum">
              <a:rPr lang="en-AU" smtClean="0"/>
              <a:t>6</a:t>
            </a:fld>
            <a:endParaRPr lang="en-AU"/>
          </a:p>
        </p:txBody>
      </p:sp>
    </p:spTree>
    <p:extLst>
      <p:ext uri="{BB962C8B-B14F-4D97-AF65-F5344CB8AC3E}">
        <p14:creationId xmlns:p14="http://schemas.microsoft.com/office/powerpoint/2010/main" val="10789666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Kath</a:t>
            </a:r>
          </a:p>
        </p:txBody>
      </p:sp>
      <p:sp>
        <p:nvSpPr>
          <p:cNvPr id="4" name="Slide Number Placeholder 3"/>
          <p:cNvSpPr>
            <a:spLocks noGrp="1"/>
          </p:cNvSpPr>
          <p:nvPr>
            <p:ph type="sldNum" sz="quarter" idx="5"/>
          </p:nvPr>
        </p:nvSpPr>
        <p:spPr/>
        <p:txBody>
          <a:bodyPr/>
          <a:lstStyle/>
          <a:p>
            <a:fld id="{FB9CC39B-C49B-4CDF-81D8-0F40B6A9403C}" type="slidenum">
              <a:rPr lang="en-AU" smtClean="0"/>
              <a:t>7</a:t>
            </a:fld>
            <a:endParaRPr lang="en-AU"/>
          </a:p>
        </p:txBody>
      </p:sp>
    </p:spTree>
    <p:extLst>
      <p:ext uri="{BB962C8B-B14F-4D97-AF65-F5344CB8AC3E}">
        <p14:creationId xmlns:p14="http://schemas.microsoft.com/office/powerpoint/2010/main" val="31247676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Kath</a:t>
            </a:r>
          </a:p>
          <a:p>
            <a:r>
              <a:rPr lang="en-AU" dirty="0"/>
              <a:t>Interest rates decreasing during Covid (2019 to 2021), increasing demand for housing, due to lower mortgage payments for prospective buyers.</a:t>
            </a:r>
          </a:p>
          <a:p>
            <a:endParaRPr lang="en-AU" dirty="0"/>
          </a:p>
          <a:p>
            <a:r>
              <a:rPr lang="en-AU" dirty="0"/>
              <a:t>Interest rate increases started mid 2022, placing added financial on mortgage repayments for households, sharp drop in demand for houses.</a:t>
            </a:r>
          </a:p>
          <a:p>
            <a:endParaRPr lang="en-AU" dirty="0"/>
          </a:p>
        </p:txBody>
      </p:sp>
      <p:sp>
        <p:nvSpPr>
          <p:cNvPr id="4" name="Slide Number Placeholder 3"/>
          <p:cNvSpPr>
            <a:spLocks noGrp="1"/>
          </p:cNvSpPr>
          <p:nvPr>
            <p:ph type="sldNum" sz="quarter" idx="5"/>
          </p:nvPr>
        </p:nvSpPr>
        <p:spPr/>
        <p:txBody>
          <a:bodyPr/>
          <a:lstStyle/>
          <a:p>
            <a:fld id="{FB9CC39B-C49B-4CDF-81D8-0F40B6A9403C}" type="slidenum">
              <a:rPr lang="en-AU" smtClean="0"/>
              <a:t>8</a:t>
            </a:fld>
            <a:endParaRPr lang="en-AU"/>
          </a:p>
        </p:txBody>
      </p:sp>
    </p:spTree>
    <p:extLst>
      <p:ext uri="{BB962C8B-B14F-4D97-AF65-F5344CB8AC3E}">
        <p14:creationId xmlns:p14="http://schemas.microsoft.com/office/powerpoint/2010/main" val="16854394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Kath</a:t>
            </a:r>
          </a:p>
          <a:p>
            <a:endParaRPr lang="en-AU" dirty="0"/>
          </a:p>
        </p:txBody>
      </p:sp>
      <p:sp>
        <p:nvSpPr>
          <p:cNvPr id="4" name="Slide Number Placeholder 3"/>
          <p:cNvSpPr>
            <a:spLocks noGrp="1"/>
          </p:cNvSpPr>
          <p:nvPr>
            <p:ph type="sldNum" sz="quarter" idx="5"/>
          </p:nvPr>
        </p:nvSpPr>
        <p:spPr/>
        <p:txBody>
          <a:bodyPr/>
          <a:lstStyle/>
          <a:p>
            <a:fld id="{FB9CC39B-C49B-4CDF-81D8-0F40B6A9403C}" type="slidenum">
              <a:rPr lang="en-AU" smtClean="0"/>
              <a:t>9</a:t>
            </a:fld>
            <a:endParaRPr lang="en-AU"/>
          </a:p>
        </p:txBody>
      </p:sp>
    </p:spTree>
    <p:extLst>
      <p:ext uri="{BB962C8B-B14F-4D97-AF65-F5344CB8AC3E}">
        <p14:creationId xmlns:p14="http://schemas.microsoft.com/office/powerpoint/2010/main" val="30132520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BC7A07-96C3-42AF-943D-953C86C3DAAD}"/>
              </a:ext>
            </a:extLst>
          </p:cNvPr>
          <p:cNvSpPr>
            <a:spLocks noGrp="1"/>
          </p:cNvSpPr>
          <p:nvPr>
            <p:ph type="ctrTitle"/>
          </p:nvPr>
        </p:nvSpPr>
        <p:spPr>
          <a:xfrm>
            <a:off x="1524000" y="1463557"/>
            <a:ext cx="9144000" cy="2387600"/>
          </a:xfrm>
        </p:spPr>
        <p:txBody>
          <a:bodyPr anchor="b">
            <a:normAutofit/>
          </a:bodyPr>
          <a:lstStyle>
            <a:lvl1pPr algn="ctr">
              <a:lnSpc>
                <a:spcPct val="90000"/>
              </a:lnSpc>
              <a:defRPr sz="52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8CEE38DF-F503-4E79-B1B0-16489708A1B5}"/>
              </a:ext>
            </a:extLst>
          </p:cNvPr>
          <p:cNvSpPr>
            <a:spLocks noGrp="1"/>
          </p:cNvSpPr>
          <p:nvPr>
            <p:ph type="subTitle" idx="1"/>
          </p:nvPr>
        </p:nvSpPr>
        <p:spPr>
          <a:xfrm>
            <a:off x="1524000" y="3943232"/>
            <a:ext cx="9144000" cy="1655762"/>
          </a:xfrm>
        </p:spPr>
        <p:txBody>
          <a:bodyPr>
            <a:normAutofit/>
          </a:bodyPr>
          <a:lstStyle>
            <a:lvl1pPr marL="0" indent="0" algn="ctr">
              <a:lnSpc>
                <a:spcPts val="3200"/>
              </a:lnSpc>
              <a:buNone/>
              <a:defRPr sz="24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CC1D965B-87A4-4F43-BE02-800BCCDF42EF}"/>
              </a:ext>
            </a:extLst>
          </p:cNvPr>
          <p:cNvSpPr>
            <a:spLocks noGrp="1"/>
          </p:cNvSpPr>
          <p:nvPr>
            <p:ph type="dt" sz="half" idx="10"/>
          </p:nvPr>
        </p:nvSpPr>
        <p:spPr>
          <a:xfrm>
            <a:off x="420624" y="6217920"/>
            <a:ext cx="2743200" cy="640080"/>
          </a:xfrm>
        </p:spPr>
        <p:txBody>
          <a:bodyPr anchor="ctr" anchorCtr="0"/>
          <a:lstStyle/>
          <a:p>
            <a:fld id="{403CB87E-4591-47A1-9046-CF63F17215EF}" type="datetime2">
              <a:rPr lang="en-US" smtClean="0"/>
              <a:t>Wednesday, July 19, 2023</a:t>
            </a:fld>
            <a:endParaRPr lang="en-US" dirty="0"/>
          </a:p>
        </p:txBody>
      </p:sp>
      <p:sp>
        <p:nvSpPr>
          <p:cNvPr id="5" name="Footer Placeholder 4">
            <a:extLst>
              <a:ext uri="{FF2B5EF4-FFF2-40B4-BE49-F238E27FC236}">
                <a16:creationId xmlns:a16="http://schemas.microsoft.com/office/drawing/2014/main" id="{389ED35B-CBF1-40D9-BAA7-CF9E1E22B8FC}"/>
              </a:ext>
            </a:extLst>
          </p:cNvPr>
          <p:cNvSpPr>
            <a:spLocks noGrp="1"/>
          </p:cNvSpPr>
          <p:nvPr>
            <p:ph type="ftr" sz="quarter" idx="11"/>
          </p:nvPr>
        </p:nvSpPr>
        <p:spPr>
          <a:xfrm>
            <a:off x="3767328" y="6217920"/>
            <a:ext cx="7196328" cy="640080"/>
          </a:xfrm>
        </p:spPr>
        <p:txBody>
          <a:bodyPr anchor="ctr" anchorCtr="0"/>
          <a:lstStyle/>
          <a:p>
            <a:r>
              <a:rPr lang="en-US" dirty="0"/>
              <a:t>Sample Footer Text</a:t>
            </a:r>
          </a:p>
        </p:txBody>
      </p:sp>
      <p:sp>
        <p:nvSpPr>
          <p:cNvPr id="6" name="Slide Number Placeholder 5">
            <a:extLst>
              <a:ext uri="{FF2B5EF4-FFF2-40B4-BE49-F238E27FC236}">
                <a16:creationId xmlns:a16="http://schemas.microsoft.com/office/drawing/2014/main" id="{3D26653A-450D-4BDE-8718-99F2D9314259}"/>
              </a:ext>
            </a:extLst>
          </p:cNvPr>
          <p:cNvSpPr>
            <a:spLocks noGrp="1"/>
          </p:cNvSpPr>
          <p:nvPr>
            <p:ph type="sldNum" sz="quarter" idx="12"/>
          </p:nvPr>
        </p:nvSpPr>
        <p:spPr>
          <a:xfrm>
            <a:off x="11503152" y="0"/>
            <a:ext cx="685800" cy="685800"/>
          </a:xfrm>
        </p:spPr>
        <p:txBody>
          <a:bodyPr/>
          <a:lstStyle>
            <a:lvl1pPr algn="ctr">
              <a:defRPr/>
            </a:lvl1pPr>
          </a:lstStyle>
          <a:p>
            <a:fld id="{3A4F6043-7A67-491B-98BC-F933DED7226D}" type="slidenum">
              <a:rPr lang="en-US" smtClean="0"/>
              <a:t>‹#›</a:t>
            </a:fld>
            <a:endParaRPr lang="en-US"/>
          </a:p>
        </p:txBody>
      </p:sp>
    </p:spTree>
    <p:extLst>
      <p:ext uri="{BB962C8B-B14F-4D97-AF65-F5344CB8AC3E}">
        <p14:creationId xmlns:p14="http://schemas.microsoft.com/office/powerpoint/2010/main" val="12529667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7D930A-6467-4C46-BA13-A0F5EC12FF67}"/>
              </a:ext>
            </a:extLst>
          </p:cNvPr>
          <p:cNvSpPr>
            <a:spLocks noGrp="1"/>
          </p:cNvSpPr>
          <p:nvPr>
            <p:ph type="title"/>
          </p:nvPr>
        </p:nvSpPr>
        <p:spPr/>
        <p:txBody>
          <a:bodyPr>
            <a:normAutofit/>
          </a:bodyPr>
          <a:lstStyle>
            <a:lvl1pPr>
              <a:defRPr sz="5200"/>
            </a:lvl1p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D841977A-7872-4BE8-8C5C-D2099BEDBB7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2CB8191-8A0C-4077-9A2D-0255BF81A9D0}"/>
              </a:ext>
            </a:extLst>
          </p:cNvPr>
          <p:cNvSpPr>
            <a:spLocks noGrp="1"/>
          </p:cNvSpPr>
          <p:nvPr>
            <p:ph type="dt" sz="half" idx="10"/>
          </p:nvPr>
        </p:nvSpPr>
        <p:spPr/>
        <p:txBody>
          <a:bodyPr/>
          <a:lstStyle/>
          <a:p>
            <a:fld id="{2FA17F0E-8070-4DFE-A821-9A699EDBAD7E}" type="datetime2">
              <a:rPr lang="en-US" smtClean="0"/>
              <a:t>Wednesday, July 19, 2023</a:t>
            </a:fld>
            <a:endParaRPr lang="en-US"/>
          </a:p>
        </p:txBody>
      </p:sp>
      <p:sp>
        <p:nvSpPr>
          <p:cNvPr id="5" name="Footer Placeholder 4">
            <a:extLst>
              <a:ext uri="{FF2B5EF4-FFF2-40B4-BE49-F238E27FC236}">
                <a16:creationId xmlns:a16="http://schemas.microsoft.com/office/drawing/2014/main" id="{BF441B40-57AC-45F3-9AAC-DC2BEBB12184}"/>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9B6D65F4-29FA-451A-878F-768E426A7EDA}"/>
              </a:ext>
            </a:extLst>
          </p:cNvPr>
          <p:cNvSpPr>
            <a:spLocks noGrp="1"/>
          </p:cNvSpPr>
          <p:nvPr>
            <p:ph type="sldNum" sz="quarter" idx="12"/>
          </p:nvPr>
        </p:nvSpPr>
        <p:spPr/>
        <p:txBody>
          <a:bodyPr/>
          <a:lstStyle/>
          <a:p>
            <a:fld id="{3A4F6043-7A67-491B-98BC-F933DED7226D}" type="slidenum">
              <a:rPr lang="en-US" smtClean="0"/>
              <a:pPr/>
              <a:t>‹#›</a:t>
            </a:fld>
            <a:endParaRPr lang="en-US"/>
          </a:p>
        </p:txBody>
      </p:sp>
    </p:spTree>
    <p:extLst>
      <p:ext uri="{BB962C8B-B14F-4D97-AF65-F5344CB8AC3E}">
        <p14:creationId xmlns:p14="http://schemas.microsoft.com/office/powerpoint/2010/main" val="7008582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D76A9FC-D582-4FC8-B641-9F77B4DD15B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23A1683-12F6-4BA6-AD1A-F98C6095145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31141D6-1E1A-4A54-A9B4-57F86865FC03}"/>
              </a:ext>
            </a:extLst>
          </p:cNvPr>
          <p:cNvSpPr>
            <a:spLocks noGrp="1"/>
          </p:cNvSpPr>
          <p:nvPr>
            <p:ph type="dt" sz="half" idx="10"/>
          </p:nvPr>
        </p:nvSpPr>
        <p:spPr/>
        <p:txBody>
          <a:bodyPr/>
          <a:lstStyle/>
          <a:p>
            <a:fld id="{D88D34AE-C7BF-46E5-A968-01C6641F6476}" type="datetime2">
              <a:rPr lang="en-US" smtClean="0"/>
              <a:t>Wednesday, July 19, 2023</a:t>
            </a:fld>
            <a:endParaRPr lang="en-US"/>
          </a:p>
        </p:txBody>
      </p:sp>
      <p:sp>
        <p:nvSpPr>
          <p:cNvPr id="5" name="Footer Placeholder 4">
            <a:extLst>
              <a:ext uri="{FF2B5EF4-FFF2-40B4-BE49-F238E27FC236}">
                <a16:creationId xmlns:a16="http://schemas.microsoft.com/office/drawing/2014/main" id="{E57541D6-4702-4421-AEB2-D6CA3AADBA4F}"/>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4C3C9F43-CD60-4C38-94C9-0E6D3B7224FD}"/>
              </a:ext>
            </a:extLst>
          </p:cNvPr>
          <p:cNvSpPr>
            <a:spLocks noGrp="1"/>
          </p:cNvSpPr>
          <p:nvPr>
            <p:ph type="sldNum" sz="quarter" idx="12"/>
          </p:nvPr>
        </p:nvSpPr>
        <p:spPr/>
        <p:txBody>
          <a:bodyPr/>
          <a:lstStyle/>
          <a:p>
            <a:fld id="{3A4F6043-7A67-491B-98BC-F933DED7226D}" type="slidenum">
              <a:rPr lang="en-US" smtClean="0"/>
              <a:pPr/>
              <a:t>‹#›</a:t>
            </a:fld>
            <a:endParaRPr lang="en-US"/>
          </a:p>
        </p:txBody>
      </p:sp>
    </p:spTree>
    <p:extLst>
      <p:ext uri="{BB962C8B-B14F-4D97-AF65-F5344CB8AC3E}">
        <p14:creationId xmlns:p14="http://schemas.microsoft.com/office/powerpoint/2010/main" val="39487317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914413-82C1-4EBC-8C6B-BC5F842D13A2}"/>
              </a:ext>
            </a:extLst>
          </p:cNvPr>
          <p:cNvSpPr>
            <a:spLocks noGrp="1"/>
          </p:cNvSpPr>
          <p:nvPr>
            <p:ph type="title"/>
          </p:nvPr>
        </p:nvSpPr>
        <p:spPr>
          <a:xfrm>
            <a:off x="420624" y="365125"/>
            <a:ext cx="10543032" cy="1325563"/>
          </a:xfrm>
        </p:spPr>
        <p:txBody>
          <a:bodyPr>
            <a:normAutofit/>
          </a:bodyPr>
          <a:lstStyle>
            <a:lvl1pPr>
              <a:lnSpc>
                <a:spcPct val="90000"/>
              </a:lnSpc>
              <a:defRPr sz="5200"/>
            </a:lvl1pPr>
          </a:lstStyle>
          <a:p>
            <a:r>
              <a:rPr lang="en-US" dirty="0"/>
              <a:t>Click to edit Master title style</a:t>
            </a:r>
          </a:p>
        </p:txBody>
      </p:sp>
      <p:sp>
        <p:nvSpPr>
          <p:cNvPr id="3" name="Content Placeholder 2">
            <a:extLst>
              <a:ext uri="{FF2B5EF4-FFF2-40B4-BE49-F238E27FC236}">
                <a16:creationId xmlns:a16="http://schemas.microsoft.com/office/drawing/2014/main" id="{328F029A-192E-4A44-ACC7-6C5212C77736}"/>
              </a:ext>
            </a:extLst>
          </p:cNvPr>
          <p:cNvSpPr>
            <a:spLocks noGrp="1"/>
          </p:cNvSpPr>
          <p:nvPr>
            <p:ph idx="1"/>
          </p:nvPr>
        </p:nvSpPr>
        <p:spPr>
          <a:xfrm>
            <a:off x="420625" y="1825625"/>
            <a:ext cx="10543031" cy="4206383"/>
          </a:xfrm>
        </p:spPr>
        <p:txBody>
          <a:bodyPr/>
          <a:lstStyle>
            <a:lvl1pPr>
              <a:defRPr sz="2400"/>
            </a:lvl1pPr>
            <a:lvl2pPr>
              <a:defRPr sz="2200"/>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8D1A7D4-E57E-4789-896B-B2A051BF94F6}"/>
              </a:ext>
            </a:extLst>
          </p:cNvPr>
          <p:cNvSpPr>
            <a:spLocks noGrp="1"/>
          </p:cNvSpPr>
          <p:nvPr>
            <p:ph type="dt" sz="half" idx="10"/>
          </p:nvPr>
        </p:nvSpPr>
        <p:spPr>
          <a:xfrm>
            <a:off x="420624" y="6217920"/>
            <a:ext cx="2743200" cy="640080"/>
          </a:xfrm>
        </p:spPr>
        <p:txBody>
          <a:bodyPr/>
          <a:lstStyle>
            <a:lvl1pPr>
              <a:defRPr>
                <a:solidFill>
                  <a:schemeClr val="tx2"/>
                </a:solidFill>
              </a:defRPr>
            </a:lvl1pPr>
          </a:lstStyle>
          <a:p>
            <a:fld id="{F33DE70B-B772-416E-A790-995760B1742E}" type="datetime2">
              <a:rPr lang="en-US" smtClean="0"/>
              <a:t>Wednesday, July 19, 2023</a:t>
            </a:fld>
            <a:endParaRPr lang="en-US" dirty="0"/>
          </a:p>
        </p:txBody>
      </p:sp>
      <p:sp>
        <p:nvSpPr>
          <p:cNvPr id="5" name="Footer Placeholder 4">
            <a:extLst>
              <a:ext uri="{FF2B5EF4-FFF2-40B4-BE49-F238E27FC236}">
                <a16:creationId xmlns:a16="http://schemas.microsoft.com/office/drawing/2014/main" id="{A07B63EE-3B35-4F8A-BDA3-E778BFE14CA1}"/>
              </a:ext>
            </a:extLst>
          </p:cNvPr>
          <p:cNvSpPr>
            <a:spLocks noGrp="1"/>
          </p:cNvSpPr>
          <p:nvPr>
            <p:ph type="ftr" sz="quarter" idx="11"/>
          </p:nvPr>
        </p:nvSpPr>
        <p:spPr/>
        <p:txBody>
          <a:bodyPr/>
          <a:lstStyle>
            <a:lvl1pPr>
              <a:defRPr>
                <a:solidFill>
                  <a:schemeClr val="tx2"/>
                </a:solidFill>
              </a:defRPr>
            </a:lvl1pPr>
          </a:lstStyle>
          <a:p>
            <a:r>
              <a:rPr lang="en-US" dirty="0"/>
              <a:t>Sample Footer Text</a:t>
            </a:r>
          </a:p>
        </p:txBody>
      </p:sp>
      <p:sp>
        <p:nvSpPr>
          <p:cNvPr id="6" name="Slide Number Placeholder 5">
            <a:extLst>
              <a:ext uri="{FF2B5EF4-FFF2-40B4-BE49-F238E27FC236}">
                <a16:creationId xmlns:a16="http://schemas.microsoft.com/office/drawing/2014/main" id="{C8339EF2-7937-4C30-A883-7F7BD02802BC}"/>
              </a:ext>
            </a:extLst>
          </p:cNvPr>
          <p:cNvSpPr>
            <a:spLocks noGrp="1"/>
          </p:cNvSpPr>
          <p:nvPr>
            <p:ph type="sldNum" sz="quarter" idx="12"/>
          </p:nvPr>
        </p:nvSpPr>
        <p:spPr/>
        <p:txBody>
          <a:bodyPr/>
          <a:lstStyle>
            <a:lvl1pPr algn="ctr">
              <a:defRPr>
                <a:solidFill>
                  <a:schemeClr val="tx2"/>
                </a:solidFill>
              </a:defRPr>
            </a:lvl1pPr>
          </a:lstStyle>
          <a:p>
            <a:fld id="{3A4F6043-7A67-491B-98BC-F933DED7226D}" type="slidenum">
              <a:rPr lang="en-US" smtClean="0"/>
              <a:pPr/>
              <a:t>‹#›</a:t>
            </a:fld>
            <a:endParaRPr lang="en-US" dirty="0"/>
          </a:p>
        </p:txBody>
      </p:sp>
    </p:spTree>
    <p:extLst>
      <p:ext uri="{BB962C8B-B14F-4D97-AF65-F5344CB8AC3E}">
        <p14:creationId xmlns:p14="http://schemas.microsoft.com/office/powerpoint/2010/main" val="17776799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CAF4BC-D1E9-40F0-A26B-9EA9B6B69755}"/>
              </a:ext>
            </a:extLst>
          </p:cNvPr>
          <p:cNvSpPr>
            <a:spLocks noGrp="1"/>
          </p:cNvSpPr>
          <p:nvPr>
            <p:ph type="title"/>
          </p:nvPr>
        </p:nvSpPr>
        <p:spPr>
          <a:xfrm>
            <a:off x="420624" y="1081941"/>
            <a:ext cx="10543032" cy="2852737"/>
          </a:xfrm>
        </p:spPr>
        <p:txBody>
          <a:bodyPr anchor="b">
            <a:normAutofit/>
          </a:bodyPr>
          <a:lstStyle>
            <a:lvl1pPr>
              <a:defRPr sz="4400"/>
            </a:lvl1pPr>
          </a:lstStyle>
          <a:p>
            <a:r>
              <a:rPr lang="en-US" dirty="0"/>
              <a:t>Click to edit Master title style</a:t>
            </a:r>
          </a:p>
        </p:txBody>
      </p:sp>
      <p:sp>
        <p:nvSpPr>
          <p:cNvPr id="3" name="Text Placeholder 2">
            <a:extLst>
              <a:ext uri="{FF2B5EF4-FFF2-40B4-BE49-F238E27FC236}">
                <a16:creationId xmlns:a16="http://schemas.microsoft.com/office/drawing/2014/main" id="{FF7974A6-FAB9-47DA-8F1A-701DFC8DF327}"/>
              </a:ext>
            </a:extLst>
          </p:cNvPr>
          <p:cNvSpPr>
            <a:spLocks noGrp="1"/>
          </p:cNvSpPr>
          <p:nvPr>
            <p:ph type="body" idx="1"/>
          </p:nvPr>
        </p:nvSpPr>
        <p:spPr>
          <a:xfrm>
            <a:off x="420624" y="3961666"/>
            <a:ext cx="10543032" cy="1500187"/>
          </a:xfrm>
        </p:spPr>
        <p:txBody>
          <a:bodyPr>
            <a:noAutofit/>
          </a:bodyPr>
          <a:lstStyle>
            <a:lvl1pPr marL="0" indent="0">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564E2B4-314C-4D4F-8938-E437A2EF527B}"/>
              </a:ext>
            </a:extLst>
          </p:cNvPr>
          <p:cNvSpPr>
            <a:spLocks noGrp="1"/>
          </p:cNvSpPr>
          <p:nvPr>
            <p:ph type="dt" sz="half" idx="10"/>
          </p:nvPr>
        </p:nvSpPr>
        <p:spPr/>
        <p:txBody>
          <a:bodyPr/>
          <a:lstStyle/>
          <a:p>
            <a:fld id="{76760CDE-A6F1-4138-AF12-ED09E8E5FB6B}" type="datetime2">
              <a:rPr lang="en-US" smtClean="0"/>
              <a:t>Wednesday, July 19, 2023</a:t>
            </a:fld>
            <a:endParaRPr lang="en-US"/>
          </a:p>
        </p:txBody>
      </p:sp>
      <p:sp>
        <p:nvSpPr>
          <p:cNvPr id="5" name="Footer Placeholder 4">
            <a:extLst>
              <a:ext uri="{FF2B5EF4-FFF2-40B4-BE49-F238E27FC236}">
                <a16:creationId xmlns:a16="http://schemas.microsoft.com/office/drawing/2014/main" id="{72442F23-6986-4A36-97F0-13F305A2DEBF}"/>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494BA1B9-2423-42BD-A553-DC5703F6243F}"/>
              </a:ext>
            </a:extLst>
          </p:cNvPr>
          <p:cNvSpPr>
            <a:spLocks noGrp="1"/>
          </p:cNvSpPr>
          <p:nvPr>
            <p:ph type="sldNum" sz="quarter" idx="12"/>
          </p:nvPr>
        </p:nvSpPr>
        <p:spPr/>
        <p:txBody>
          <a:bodyPr/>
          <a:lstStyle/>
          <a:p>
            <a:fld id="{3A4F6043-7A67-491B-98BC-F933DED7226D}" type="slidenum">
              <a:rPr lang="en-US" smtClean="0"/>
              <a:pPr/>
              <a:t>‹#›</a:t>
            </a:fld>
            <a:endParaRPr lang="en-US" dirty="0"/>
          </a:p>
        </p:txBody>
      </p:sp>
    </p:spTree>
    <p:extLst>
      <p:ext uri="{BB962C8B-B14F-4D97-AF65-F5344CB8AC3E}">
        <p14:creationId xmlns:p14="http://schemas.microsoft.com/office/powerpoint/2010/main" val="32252845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264F76-994F-4AB5-B17B-46C0C2FA5AE5}"/>
              </a:ext>
            </a:extLst>
          </p:cNvPr>
          <p:cNvSpPr>
            <a:spLocks noGrp="1"/>
          </p:cNvSpPr>
          <p:nvPr>
            <p:ph type="title"/>
          </p:nvPr>
        </p:nvSpPr>
        <p:spPr>
          <a:xfrm>
            <a:off x="420624" y="365125"/>
            <a:ext cx="10543032" cy="1325563"/>
          </a:xfrm>
        </p:spPr>
        <p:txBody>
          <a:bodyPr>
            <a:normAutofit/>
          </a:bodyPr>
          <a:lstStyle>
            <a:lvl1pPr>
              <a:defRPr sz="5200"/>
            </a:lvl1pPr>
          </a:lstStyle>
          <a:p>
            <a:r>
              <a:rPr lang="en-US" dirty="0"/>
              <a:t>Click to edit Master title style</a:t>
            </a:r>
          </a:p>
        </p:txBody>
      </p:sp>
      <p:sp>
        <p:nvSpPr>
          <p:cNvPr id="3" name="Content Placeholder 2">
            <a:extLst>
              <a:ext uri="{FF2B5EF4-FFF2-40B4-BE49-F238E27FC236}">
                <a16:creationId xmlns:a16="http://schemas.microsoft.com/office/drawing/2014/main" id="{55A69B3B-A540-4556-98C8-1F49704A794E}"/>
              </a:ext>
            </a:extLst>
          </p:cNvPr>
          <p:cNvSpPr>
            <a:spLocks noGrp="1"/>
          </p:cNvSpPr>
          <p:nvPr>
            <p:ph sz="half" idx="1"/>
          </p:nvPr>
        </p:nvSpPr>
        <p:spPr>
          <a:xfrm>
            <a:off x="420624" y="1825625"/>
            <a:ext cx="5599176" cy="4206382"/>
          </a:xfrm>
        </p:spPr>
        <p:txBody>
          <a:bodyPr/>
          <a:lstStyle>
            <a:lvl1pPr marL="457200" indent="-457200">
              <a:buFont typeface="Wingdings 2" panose="05020102010507070707" pitchFamily="18" charset="2"/>
              <a:buChar char="¬"/>
              <a:defRPr/>
            </a:lvl1pPr>
            <a:lvl2pPr marL="800100" indent="-342900">
              <a:buFont typeface="Wingdings 2" panose="05020102010507070707" pitchFamily="18" charset="2"/>
              <a:buChar char="¬"/>
              <a:defRPr/>
            </a:lvl2pPr>
            <a:lvl3pPr marL="1257300" indent="-342900">
              <a:buFont typeface="Wingdings 2" panose="05020102010507070707" pitchFamily="18" charset="2"/>
              <a:buChar char="¬"/>
              <a:defRPr/>
            </a:lvl3pPr>
            <a:lvl4pPr marL="1657350" indent="-285750">
              <a:buFont typeface="Wingdings 2" panose="05020102010507070707" pitchFamily="18" charset="2"/>
              <a:buChar char="¬"/>
              <a:defRPr/>
            </a:lvl4pPr>
            <a:lvl5pPr marL="2114550" indent="-285750">
              <a:buFont typeface="Wingdings 2" panose="05020102010507070707" pitchFamily="18"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DEC72438-7C63-48F2-9D6F-2461BFD6D5E5}"/>
              </a:ext>
            </a:extLst>
          </p:cNvPr>
          <p:cNvSpPr>
            <a:spLocks noGrp="1"/>
          </p:cNvSpPr>
          <p:nvPr>
            <p:ph sz="half" idx="2"/>
          </p:nvPr>
        </p:nvSpPr>
        <p:spPr>
          <a:xfrm>
            <a:off x="6172200" y="1825625"/>
            <a:ext cx="4791456" cy="4206382"/>
          </a:xfrm>
        </p:spPr>
        <p:txBody>
          <a:bodyPr/>
          <a:lstStyle>
            <a:lvl1pPr marL="228600" indent="-228600">
              <a:buFont typeface="Wingdings 2" panose="05020102010507070707" pitchFamily="18" charset="2"/>
              <a:buChar char="¬"/>
              <a:defRPr/>
            </a:lvl1pPr>
            <a:lvl2pPr marL="685800" indent="-228600">
              <a:buFont typeface="Wingdings 2" panose="05020102010507070707" pitchFamily="18" charset="2"/>
              <a:buChar char="¬"/>
              <a:defRPr/>
            </a:lvl2pPr>
            <a:lvl3pPr marL="1143000" indent="-228600">
              <a:buFont typeface="Wingdings 2" panose="05020102010507070707" pitchFamily="18" charset="2"/>
              <a:buChar char="¬"/>
              <a:defRPr/>
            </a:lvl3pPr>
            <a:lvl4pPr marL="1600200" indent="-228600">
              <a:buFont typeface="Wingdings 2" panose="05020102010507070707" pitchFamily="18" charset="2"/>
              <a:buChar char="¬"/>
              <a:defRPr/>
            </a:lvl4pPr>
            <a:lvl5pPr marL="2057400" indent="-228600">
              <a:buFont typeface="Wingdings 2" panose="05020102010507070707" pitchFamily="18" charset="2"/>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3FA1B49-6AAA-4DA7-970F-B75899F1AB51}"/>
              </a:ext>
            </a:extLst>
          </p:cNvPr>
          <p:cNvSpPr>
            <a:spLocks noGrp="1"/>
          </p:cNvSpPr>
          <p:nvPr>
            <p:ph type="dt" sz="half" idx="10"/>
          </p:nvPr>
        </p:nvSpPr>
        <p:spPr/>
        <p:txBody>
          <a:bodyPr/>
          <a:lstStyle/>
          <a:p>
            <a:fld id="{DB15F8B1-DB7B-4D28-A97D-40FB2DD1EF78}" type="datetime2">
              <a:rPr lang="en-US" smtClean="0"/>
              <a:t>Wednesday, July 19, 2023</a:t>
            </a:fld>
            <a:endParaRPr lang="en-US"/>
          </a:p>
        </p:txBody>
      </p:sp>
      <p:sp>
        <p:nvSpPr>
          <p:cNvPr id="6" name="Footer Placeholder 5">
            <a:extLst>
              <a:ext uri="{FF2B5EF4-FFF2-40B4-BE49-F238E27FC236}">
                <a16:creationId xmlns:a16="http://schemas.microsoft.com/office/drawing/2014/main" id="{DEE3649A-B9A2-4737-B47E-758DC140688B}"/>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250C1407-C705-451C-878E-8175DCCD500D}"/>
              </a:ext>
            </a:extLst>
          </p:cNvPr>
          <p:cNvSpPr>
            <a:spLocks noGrp="1"/>
          </p:cNvSpPr>
          <p:nvPr>
            <p:ph type="sldNum" sz="quarter" idx="12"/>
          </p:nvPr>
        </p:nvSpPr>
        <p:spPr/>
        <p:txBody>
          <a:bodyPr/>
          <a:lstStyle/>
          <a:p>
            <a:fld id="{3A4F6043-7A67-491B-98BC-F933DED7226D}" type="slidenum">
              <a:rPr lang="en-US" smtClean="0"/>
              <a:pPr/>
              <a:t>‹#›</a:t>
            </a:fld>
            <a:endParaRPr lang="en-US"/>
          </a:p>
        </p:txBody>
      </p:sp>
    </p:spTree>
    <p:extLst>
      <p:ext uri="{BB962C8B-B14F-4D97-AF65-F5344CB8AC3E}">
        <p14:creationId xmlns:p14="http://schemas.microsoft.com/office/powerpoint/2010/main" val="20128624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2F9955-0460-4A20-8FC6-300595560010}"/>
              </a:ext>
            </a:extLst>
          </p:cNvPr>
          <p:cNvSpPr>
            <a:spLocks noGrp="1"/>
          </p:cNvSpPr>
          <p:nvPr>
            <p:ph type="title"/>
          </p:nvPr>
        </p:nvSpPr>
        <p:spPr>
          <a:xfrm>
            <a:off x="420624" y="365125"/>
            <a:ext cx="10543032" cy="1325563"/>
          </a:xfrm>
        </p:spPr>
        <p:txBody>
          <a:bodyPr>
            <a:normAutofit/>
          </a:bodyPr>
          <a:lstStyle>
            <a:lvl1pPr>
              <a:defRPr sz="5200"/>
            </a:lvl1pPr>
          </a:lstStyle>
          <a:p>
            <a:r>
              <a:rPr lang="en-US" dirty="0"/>
              <a:t>Click to edit Master title style</a:t>
            </a:r>
          </a:p>
        </p:txBody>
      </p:sp>
      <p:sp>
        <p:nvSpPr>
          <p:cNvPr id="3" name="Text Placeholder 2">
            <a:extLst>
              <a:ext uri="{FF2B5EF4-FFF2-40B4-BE49-F238E27FC236}">
                <a16:creationId xmlns:a16="http://schemas.microsoft.com/office/drawing/2014/main" id="{BF95DDA7-4AAD-4EBE-880C-200E5F10A6C4}"/>
              </a:ext>
            </a:extLst>
          </p:cNvPr>
          <p:cNvSpPr>
            <a:spLocks noGrp="1"/>
          </p:cNvSpPr>
          <p:nvPr>
            <p:ph type="body" idx="1"/>
          </p:nvPr>
        </p:nvSpPr>
        <p:spPr>
          <a:xfrm>
            <a:off x="420624" y="1681163"/>
            <a:ext cx="5549697" cy="823912"/>
          </a:xfrm>
        </p:spPr>
        <p:txBody>
          <a:bodyPr anchor="b">
            <a:normAutofit/>
          </a:bodyPr>
          <a:lstStyle>
            <a:lvl1pPr marL="0" indent="0">
              <a:buNone/>
              <a:defRPr sz="3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9717496-E470-4CF6-884C-F07390A4688A}"/>
              </a:ext>
            </a:extLst>
          </p:cNvPr>
          <p:cNvSpPr>
            <a:spLocks noGrp="1"/>
          </p:cNvSpPr>
          <p:nvPr>
            <p:ph sz="half" idx="2"/>
          </p:nvPr>
        </p:nvSpPr>
        <p:spPr>
          <a:xfrm>
            <a:off x="420624" y="2505075"/>
            <a:ext cx="5549697" cy="3526932"/>
          </a:xfrm>
        </p:spPr>
        <p:txBody>
          <a:bodyPr/>
          <a:lstStyle>
            <a:lvl1pPr>
              <a:defRPr sz="2400"/>
            </a:lvl1pPr>
            <a:lvl2pPr>
              <a:defRPr sz="2200"/>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F8C438EA-D381-4F22-A911-ECDD6D04FB33}"/>
              </a:ext>
            </a:extLst>
          </p:cNvPr>
          <p:cNvSpPr>
            <a:spLocks noGrp="1"/>
          </p:cNvSpPr>
          <p:nvPr>
            <p:ph type="body" sz="quarter" idx="3"/>
          </p:nvPr>
        </p:nvSpPr>
        <p:spPr>
          <a:xfrm>
            <a:off x="5970321" y="1681163"/>
            <a:ext cx="4993335" cy="823912"/>
          </a:xfrm>
        </p:spPr>
        <p:txBody>
          <a:bodyPr anchor="b">
            <a:normAutofit/>
          </a:bodyPr>
          <a:lstStyle>
            <a:lvl1pPr marL="0" indent="0">
              <a:buNone/>
              <a:defRPr sz="3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3F255FA-A04D-49F2-8DB4-3CC082D0DBC8}"/>
              </a:ext>
            </a:extLst>
          </p:cNvPr>
          <p:cNvSpPr>
            <a:spLocks noGrp="1"/>
          </p:cNvSpPr>
          <p:nvPr>
            <p:ph sz="quarter" idx="4"/>
          </p:nvPr>
        </p:nvSpPr>
        <p:spPr>
          <a:xfrm>
            <a:off x="5970321" y="2505075"/>
            <a:ext cx="4993335" cy="3526932"/>
          </a:xfrm>
        </p:spPr>
        <p:txBody>
          <a:bodyPr/>
          <a:lstStyle>
            <a:lvl1pPr>
              <a:defRPr sz="2400"/>
            </a:lvl1pPr>
            <a:lvl2pPr>
              <a:defRPr sz="2200"/>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6A6298F3-0AEC-4811-99A4-B78AE3A70B1E}"/>
              </a:ext>
            </a:extLst>
          </p:cNvPr>
          <p:cNvSpPr>
            <a:spLocks noGrp="1"/>
          </p:cNvSpPr>
          <p:nvPr>
            <p:ph type="dt" sz="half" idx="10"/>
          </p:nvPr>
        </p:nvSpPr>
        <p:spPr>
          <a:xfrm>
            <a:off x="420624" y="6217920"/>
            <a:ext cx="2743200" cy="640080"/>
          </a:xfrm>
        </p:spPr>
        <p:txBody>
          <a:bodyPr/>
          <a:lstStyle/>
          <a:p>
            <a:fld id="{14039161-23B8-4738-9069-73EBE8884FDD}" type="datetime2">
              <a:rPr lang="en-US" smtClean="0"/>
              <a:t>Wednesday, July 19, 2023</a:t>
            </a:fld>
            <a:endParaRPr lang="en-US"/>
          </a:p>
        </p:txBody>
      </p:sp>
      <p:sp>
        <p:nvSpPr>
          <p:cNvPr id="8" name="Footer Placeholder 7">
            <a:extLst>
              <a:ext uri="{FF2B5EF4-FFF2-40B4-BE49-F238E27FC236}">
                <a16:creationId xmlns:a16="http://schemas.microsoft.com/office/drawing/2014/main" id="{AA7690B4-8A9A-4717-8B0B-2C921292656C}"/>
              </a:ext>
            </a:extLst>
          </p:cNvPr>
          <p:cNvSpPr>
            <a:spLocks noGrp="1"/>
          </p:cNvSpPr>
          <p:nvPr>
            <p:ph type="ftr" sz="quarter" idx="11"/>
          </p:nvPr>
        </p:nvSpPr>
        <p:spPr/>
        <p:txBody>
          <a:bodyPr/>
          <a:lstStyle/>
          <a:p>
            <a:r>
              <a:rPr lang="en-US"/>
              <a:t>Sample Footer Text</a:t>
            </a:r>
          </a:p>
        </p:txBody>
      </p:sp>
      <p:sp>
        <p:nvSpPr>
          <p:cNvPr id="9" name="Slide Number Placeholder 8">
            <a:extLst>
              <a:ext uri="{FF2B5EF4-FFF2-40B4-BE49-F238E27FC236}">
                <a16:creationId xmlns:a16="http://schemas.microsoft.com/office/drawing/2014/main" id="{5328F00A-44BE-4E0A-B1CE-1FC489654F71}"/>
              </a:ext>
            </a:extLst>
          </p:cNvPr>
          <p:cNvSpPr>
            <a:spLocks noGrp="1"/>
          </p:cNvSpPr>
          <p:nvPr>
            <p:ph type="sldNum" sz="quarter" idx="12"/>
          </p:nvPr>
        </p:nvSpPr>
        <p:spPr/>
        <p:txBody>
          <a:bodyPr/>
          <a:lstStyle/>
          <a:p>
            <a:fld id="{3A4F6043-7A67-491B-98BC-F933DED7226D}" type="slidenum">
              <a:rPr lang="en-US" smtClean="0"/>
              <a:pPr/>
              <a:t>‹#›</a:t>
            </a:fld>
            <a:endParaRPr lang="en-US"/>
          </a:p>
        </p:txBody>
      </p:sp>
    </p:spTree>
    <p:extLst>
      <p:ext uri="{BB962C8B-B14F-4D97-AF65-F5344CB8AC3E}">
        <p14:creationId xmlns:p14="http://schemas.microsoft.com/office/powerpoint/2010/main" val="36995592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91F235-FBFF-453E-B90A-5758ED47C7B0}"/>
              </a:ext>
            </a:extLst>
          </p:cNvPr>
          <p:cNvSpPr>
            <a:spLocks noGrp="1"/>
          </p:cNvSpPr>
          <p:nvPr>
            <p:ph type="title"/>
          </p:nvPr>
        </p:nvSpPr>
        <p:spPr>
          <a:xfrm>
            <a:off x="420624" y="938306"/>
            <a:ext cx="10543032" cy="1325563"/>
          </a:xfrm>
        </p:spPr>
        <p:txBody>
          <a:bodyPr>
            <a:normAutofit/>
          </a:bodyPr>
          <a:lstStyle>
            <a:lvl1pPr>
              <a:defRPr sz="5200"/>
            </a:lvl1pPr>
          </a:lstStyle>
          <a:p>
            <a:r>
              <a:rPr lang="en-US" dirty="0"/>
              <a:t>Click to edit Master title style</a:t>
            </a:r>
          </a:p>
        </p:txBody>
      </p:sp>
      <p:sp>
        <p:nvSpPr>
          <p:cNvPr id="3" name="Date Placeholder 2">
            <a:extLst>
              <a:ext uri="{FF2B5EF4-FFF2-40B4-BE49-F238E27FC236}">
                <a16:creationId xmlns:a16="http://schemas.microsoft.com/office/drawing/2014/main" id="{D443A871-5A76-4349-99F0-C46C77380477}"/>
              </a:ext>
            </a:extLst>
          </p:cNvPr>
          <p:cNvSpPr>
            <a:spLocks noGrp="1"/>
          </p:cNvSpPr>
          <p:nvPr>
            <p:ph type="dt" sz="half" idx="10"/>
          </p:nvPr>
        </p:nvSpPr>
        <p:spPr/>
        <p:txBody>
          <a:bodyPr/>
          <a:lstStyle/>
          <a:p>
            <a:fld id="{FA994D44-7693-499F-AC6C-11696134FE3F}" type="datetime2">
              <a:rPr lang="en-US" smtClean="0"/>
              <a:t>Wednesday, July 19, 2023</a:t>
            </a:fld>
            <a:endParaRPr lang="en-US"/>
          </a:p>
        </p:txBody>
      </p:sp>
      <p:sp>
        <p:nvSpPr>
          <p:cNvPr id="4" name="Footer Placeholder 3">
            <a:extLst>
              <a:ext uri="{FF2B5EF4-FFF2-40B4-BE49-F238E27FC236}">
                <a16:creationId xmlns:a16="http://schemas.microsoft.com/office/drawing/2014/main" id="{F472E803-8BD9-40A2-8389-C19DA11480ED}"/>
              </a:ext>
            </a:extLst>
          </p:cNvPr>
          <p:cNvSpPr>
            <a:spLocks noGrp="1"/>
          </p:cNvSpPr>
          <p:nvPr>
            <p:ph type="ftr" sz="quarter" idx="11"/>
          </p:nvPr>
        </p:nvSpPr>
        <p:spPr/>
        <p:txBody>
          <a:bodyPr/>
          <a:lstStyle/>
          <a:p>
            <a:r>
              <a:rPr lang="en-US"/>
              <a:t>Sample Footer Text</a:t>
            </a:r>
          </a:p>
        </p:txBody>
      </p:sp>
      <p:sp>
        <p:nvSpPr>
          <p:cNvPr id="5" name="Slide Number Placeholder 4">
            <a:extLst>
              <a:ext uri="{FF2B5EF4-FFF2-40B4-BE49-F238E27FC236}">
                <a16:creationId xmlns:a16="http://schemas.microsoft.com/office/drawing/2014/main" id="{F05414ED-B772-4B84-813E-E34C9A97C053}"/>
              </a:ext>
            </a:extLst>
          </p:cNvPr>
          <p:cNvSpPr>
            <a:spLocks noGrp="1"/>
          </p:cNvSpPr>
          <p:nvPr>
            <p:ph type="sldNum" sz="quarter" idx="12"/>
          </p:nvPr>
        </p:nvSpPr>
        <p:spPr/>
        <p:txBody>
          <a:bodyPr/>
          <a:lstStyle/>
          <a:p>
            <a:fld id="{3A4F6043-7A67-491B-98BC-F933DED7226D}" type="slidenum">
              <a:rPr lang="en-US" smtClean="0"/>
              <a:pPr/>
              <a:t>‹#›</a:t>
            </a:fld>
            <a:endParaRPr lang="en-US"/>
          </a:p>
        </p:txBody>
      </p:sp>
    </p:spTree>
    <p:extLst>
      <p:ext uri="{BB962C8B-B14F-4D97-AF65-F5344CB8AC3E}">
        <p14:creationId xmlns:p14="http://schemas.microsoft.com/office/powerpoint/2010/main" val="14508144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E562BDD-CBFF-4046-A6B2-A9ECCB7EA144}"/>
              </a:ext>
            </a:extLst>
          </p:cNvPr>
          <p:cNvSpPr>
            <a:spLocks noGrp="1"/>
          </p:cNvSpPr>
          <p:nvPr>
            <p:ph type="dt" sz="half" idx="10"/>
          </p:nvPr>
        </p:nvSpPr>
        <p:spPr/>
        <p:txBody>
          <a:bodyPr/>
          <a:lstStyle/>
          <a:p>
            <a:fld id="{363AF2AE-472C-4EF3-ABB2-24BAA9AE3CF7}" type="datetime2">
              <a:rPr lang="en-US" smtClean="0"/>
              <a:t>Wednesday, July 19, 2023</a:t>
            </a:fld>
            <a:endParaRPr lang="en-US"/>
          </a:p>
        </p:txBody>
      </p:sp>
      <p:sp>
        <p:nvSpPr>
          <p:cNvPr id="3" name="Footer Placeholder 2">
            <a:extLst>
              <a:ext uri="{FF2B5EF4-FFF2-40B4-BE49-F238E27FC236}">
                <a16:creationId xmlns:a16="http://schemas.microsoft.com/office/drawing/2014/main" id="{4690B5F6-6C28-4A86-AFD0-D7F93D461945}"/>
              </a:ext>
            </a:extLst>
          </p:cNvPr>
          <p:cNvSpPr>
            <a:spLocks noGrp="1"/>
          </p:cNvSpPr>
          <p:nvPr>
            <p:ph type="ftr" sz="quarter" idx="11"/>
          </p:nvPr>
        </p:nvSpPr>
        <p:spPr/>
        <p:txBody>
          <a:bodyPr/>
          <a:lstStyle/>
          <a:p>
            <a:r>
              <a:rPr lang="en-US"/>
              <a:t>Sample Footer Text</a:t>
            </a:r>
          </a:p>
        </p:txBody>
      </p:sp>
      <p:sp>
        <p:nvSpPr>
          <p:cNvPr id="4" name="Slide Number Placeholder 3">
            <a:extLst>
              <a:ext uri="{FF2B5EF4-FFF2-40B4-BE49-F238E27FC236}">
                <a16:creationId xmlns:a16="http://schemas.microsoft.com/office/drawing/2014/main" id="{75910D5C-1634-451B-8D99-4D47EB3A11E7}"/>
              </a:ext>
            </a:extLst>
          </p:cNvPr>
          <p:cNvSpPr>
            <a:spLocks noGrp="1"/>
          </p:cNvSpPr>
          <p:nvPr>
            <p:ph type="sldNum" sz="quarter" idx="12"/>
          </p:nvPr>
        </p:nvSpPr>
        <p:spPr/>
        <p:txBody>
          <a:bodyPr/>
          <a:lstStyle/>
          <a:p>
            <a:fld id="{3A4F6043-7A67-491B-98BC-F933DED7226D}" type="slidenum">
              <a:rPr lang="en-US" smtClean="0"/>
              <a:pPr/>
              <a:t>‹#›</a:t>
            </a:fld>
            <a:endParaRPr lang="en-US"/>
          </a:p>
        </p:txBody>
      </p:sp>
    </p:spTree>
    <p:extLst>
      <p:ext uri="{BB962C8B-B14F-4D97-AF65-F5344CB8AC3E}">
        <p14:creationId xmlns:p14="http://schemas.microsoft.com/office/powerpoint/2010/main" val="26674596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712261-8522-4437-B612-7C7100D18896}"/>
              </a:ext>
            </a:extLst>
          </p:cNvPr>
          <p:cNvSpPr>
            <a:spLocks noGrp="1"/>
          </p:cNvSpPr>
          <p:nvPr>
            <p:ph type="title"/>
          </p:nvPr>
        </p:nvSpPr>
        <p:spPr>
          <a:xfrm>
            <a:off x="420624" y="457200"/>
            <a:ext cx="10543032" cy="1600200"/>
          </a:xfrm>
        </p:spPr>
        <p:txBody>
          <a:bodyPr anchor="b">
            <a:noAutofit/>
          </a:bodyPr>
          <a:lstStyle>
            <a:lvl1pPr>
              <a:defRPr sz="5200">
                <a:latin typeface="Dante (Headings)2"/>
              </a:defRPr>
            </a:lvl1pPr>
          </a:lstStyle>
          <a:p>
            <a:r>
              <a:rPr lang="en-US" dirty="0"/>
              <a:t>Click to edit Master title style</a:t>
            </a:r>
          </a:p>
        </p:txBody>
      </p:sp>
      <p:sp>
        <p:nvSpPr>
          <p:cNvPr id="3" name="Content Placeholder 2">
            <a:extLst>
              <a:ext uri="{FF2B5EF4-FFF2-40B4-BE49-F238E27FC236}">
                <a16:creationId xmlns:a16="http://schemas.microsoft.com/office/drawing/2014/main" id="{91BAA0AF-3F50-42BD-84B4-E70C3D004FB2}"/>
              </a:ext>
            </a:extLst>
          </p:cNvPr>
          <p:cNvSpPr>
            <a:spLocks noGrp="1"/>
          </p:cNvSpPr>
          <p:nvPr>
            <p:ph idx="1"/>
          </p:nvPr>
        </p:nvSpPr>
        <p:spPr>
          <a:xfrm>
            <a:off x="5183188" y="2199340"/>
            <a:ext cx="5780468" cy="3661710"/>
          </a:xfrm>
        </p:spPr>
        <p:txBody>
          <a:bodyPr/>
          <a:lstStyle>
            <a:lvl1pPr>
              <a:defRPr sz="2400"/>
            </a:lvl1pPr>
            <a:lvl2pPr>
              <a:defRPr sz="2200"/>
            </a:lvl2pPr>
            <a:lvl3pPr>
              <a:defRPr sz="2000"/>
            </a:lvl3pPr>
            <a:lvl4pPr>
              <a:defRPr sz="18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699C702B-2C4D-4590-8BEE-31940145C77A}"/>
              </a:ext>
            </a:extLst>
          </p:cNvPr>
          <p:cNvSpPr>
            <a:spLocks noGrp="1"/>
          </p:cNvSpPr>
          <p:nvPr>
            <p:ph type="body" sz="half" idx="2"/>
          </p:nvPr>
        </p:nvSpPr>
        <p:spPr>
          <a:xfrm>
            <a:off x="420624" y="2199340"/>
            <a:ext cx="4489180" cy="3669647"/>
          </a:xfrm>
        </p:spPr>
        <p:txBody>
          <a:bodyPr>
            <a:normAutofit/>
          </a:bodyPr>
          <a:lstStyle>
            <a:lvl1pPr marL="0" indent="0">
              <a:buNone/>
              <a:defRPr sz="2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794813E-250B-4422-AE46-5E1AB964A417}"/>
              </a:ext>
            </a:extLst>
          </p:cNvPr>
          <p:cNvSpPr>
            <a:spLocks noGrp="1"/>
          </p:cNvSpPr>
          <p:nvPr>
            <p:ph type="dt" sz="half" idx="10"/>
          </p:nvPr>
        </p:nvSpPr>
        <p:spPr>
          <a:xfrm>
            <a:off x="420624" y="6217920"/>
            <a:ext cx="2743200" cy="640080"/>
          </a:xfrm>
        </p:spPr>
        <p:txBody>
          <a:bodyPr/>
          <a:lstStyle/>
          <a:p>
            <a:fld id="{EAEA162C-A7C1-4263-9453-1BAFF8C39559}" type="datetime2">
              <a:rPr lang="en-US" smtClean="0"/>
              <a:t>Wednesday, July 19, 2023</a:t>
            </a:fld>
            <a:endParaRPr lang="en-US"/>
          </a:p>
        </p:txBody>
      </p:sp>
      <p:sp>
        <p:nvSpPr>
          <p:cNvPr id="6" name="Footer Placeholder 5">
            <a:extLst>
              <a:ext uri="{FF2B5EF4-FFF2-40B4-BE49-F238E27FC236}">
                <a16:creationId xmlns:a16="http://schemas.microsoft.com/office/drawing/2014/main" id="{61CB5B81-E9CC-45F3-8EF1-35D2C8FF1550}"/>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F5DA7E97-5A73-4602-9582-6CDACB9185F3}"/>
              </a:ext>
            </a:extLst>
          </p:cNvPr>
          <p:cNvSpPr>
            <a:spLocks noGrp="1"/>
          </p:cNvSpPr>
          <p:nvPr>
            <p:ph type="sldNum" sz="quarter" idx="12"/>
          </p:nvPr>
        </p:nvSpPr>
        <p:spPr/>
        <p:txBody>
          <a:bodyPr/>
          <a:lstStyle/>
          <a:p>
            <a:fld id="{3A4F6043-7A67-491B-98BC-F933DED7226D}" type="slidenum">
              <a:rPr lang="en-US" smtClean="0"/>
              <a:pPr/>
              <a:t>‹#›</a:t>
            </a:fld>
            <a:endParaRPr lang="en-US"/>
          </a:p>
        </p:txBody>
      </p:sp>
    </p:spTree>
    <p:extLst>
      <p:ext uri="{BB962C8B-B14F-4D97-AF65-F5344CB8AC3E}">
        <p14:creationId xmlns:p14="http://schemas.microsoft.com/office/powerpoint/2010/main" val="22318871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95334B-3019-4CA1-B658-779001922412}"/>
              </a:ext>
            </a:extLst>
          </p:cNvPr>
          <p:cNvSpPr>
            <a:spLocks noGrp="1"/>
          </p:cNvSpPr>
          <p:nvPr>
            <p:ph type="title"/>
          </p:nvPr>
        </p:nvSpPr>
        <p:spPr>
          <a:xfrm>
            <a:off x="420624" y="457200"/>
            <a:ext cx="4489180" cy="1600200"/>
          </a:xfrm>
        </p:spPr>
        <p:txBody>
          <a:bodyPr anchor="b">
            <a:normAutofit/>
          </a:bodyPr>
          <a:lstStyle>
            <a:lvl1pPr>
              <a:defRPr sz="4400"/>
            </a:lvl1pPr>
          </a:lstStyle>
          <a:p>
            <a:r>
              <a:rPr lang="en-US" dirty="0"/>
              <a:t>Click to edit Master title style</a:t>
            </a:r>
          </a:p>
        </p:txBody>
      </p:sp>
      <p:sp>
        <p:nvSpPr>
          <p:cNvPr id="3" name="Picture Placeholder 2">
            <a:extLst>
              <a:ext uri="{FF2B5EF4-FFF2-40B4-BE49-F238E27FC236}">
                <a16:creationId xmlns:a16="http://schemas.microsoft.com/office/drawing/2014/main" id="{AFD3CC12-FD6B-41A3-BF67-D600CC4383A3}"/>
              </a:ext>
            </a:extLst>
          </p:cNvPr>
          <p:cNvSpPr>
            <a:spLocks noGrp="1"/>
          </p:cNvSpPr>
          <p:nvPr>
            <p:ph type="pic" idx="1"/>
          </p:nvPr>
        </p:nvSpPr>
        <p:spPr>
          <a:xfrm>
            <a:off x="5183188" y="987425"/>
            <a:ext cx="6172200" cy="4873625"/>
          </a:xfrm>
        </p:spPr>
        <p:txBody>
          <a:bodyPr>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a:extLst>
              <a:ext uri="{FF2B5EF4-FFF2-40B4-BE49-F238E27FC236}">
                <a16:creationId xmlns:a16="http://schemas.microsoft.com/office/drawing/2014/main" id="{0DDB2BD5-DC18-460B-BFCC-5B2447D2B094}"/>
              </a:ext>
            </a:extLst>
          </p:cNvPr>
          <p:cNvSpPr>
            <a:spLocks noGrp="1"/>
          </p:cNvSpPr>
          <p:nvPr>
            <p:ph type="body" sz="half" idx="2"/>
          </p:nvPr>
        </p:nvSpPr>
        <p:spPr>
          <a:xfrm>
            <a:off x="420624" y="2199340"/>
            <a:ext cx="4489180" cy="3669647"/>
          </a:xfrm>
        </p:spPr>
        <p:txBody>
          <a:bodyPr>
            <a:normAutofit/>
          </a:bodyPr>
          <a:lstStyle>
            <a:lvl1pPr marL="0" indent="0">
              <a:buNone/>
              <a:defRPr sz="2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8BAF6305-9768-4792-866C-91238D45695D}"/>
              </a:ext>
            </a:extLst>
          </p:cNvPr>
          <p:cNvSpPr>
            <a:spLocks noGrp="1"/>
          </p:cNvSpPr>
          <p:nvPr>
            <p:ph type="dt" sz="half" idx="10"/>
          </p:nvPr>
        </p:nvSpPr>
        <p:spPr>
          <a:xfrm>
            <a:off x="420624" y="6217920"/>
            <a:ext cx="2743200" cy="640080"/>
          </a:xfrm>
        </p:spPr>
        <p:txBody>
          <a:bodyPr/>
          <a:lstStyle/>
          <a:p>
            <a:fld id="{64DF6793-3458-4587-8168-65F0C37A92D2}" type="datetime2">
              <a:rPr lang="en-US" smtClean="0"/>
              <a:t>Wednesday, July 19, 2023</a:t>
            </a:fld>
            <a:endParaRPr lang="en-US"/>
          </a:p>
        </p:txBody>
      </p:sp>
      <p:sp>
        <p:nvSpPr>
          <p:cNvPr id="6" name="Footer Placeholder 5">
            <a:extLst>
              <a:ext uri="{FF2B5EF4-FFF2-40B4-BE49-F238E27FC236}">
                <a16:creationId xmlns:a16="http://schemas.microsoft.com/office/drawing/2014/main" id="{2CDBF050-0FF1-499F-936E-FAAE50DC3D3E}"/>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08902C2E-1542-46B4-85B1-7A4B3F7724FC}"/>
              </a:ext>
            </a:extLst>
          </p:cNvPr>
          <p:cNvSpPr>
            <a:spLocks noGrp="1"/>
          </p:cNvSpPr>
          <p:nvPr>
            <p:ph type="sldNum" sz="quarter" idx="12"/>
          </p:nvPr>
        </p:nvSpPr>
        <p:spPr/>
        <p:txBody>
          <a:bodyPr/>
          <a:lstStyle/>
          <a:p>
            <a:fld id="{3A4F6043-7A67-491B-98BC-F933DED7226D}" type="slidenum">
              <a:rPr lang="en-US" smtClean="0"/>
              <a:pPr/>
              <a:t>‹#›</a:t>
            </a:fld>
            <a:endParaRPr lang="en-US"/>
          </a:p>
        </p:txBody>
      </p:sp>
    </p:spTree>
    <p:extLst>
      <p:ext uri="{BB962C8B-B14F-4D97-AF65-F5344CB8AC3E}">
        <p14:creationId xmlns:p14="http://schemas.microsoft.com/office/powerpoint/2010/main" val="6925849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586836B-C327-49CB-ADF2-2E730C4A91BF}"/>
              </a:ext>
            </a:extLst>
          </p:cNvPr>
          <p:cNvSpPr/>
          <p:nvPr/>
        </p:nvSpPr>
        <p:spPr>
          <a:xfrm>
            <a:off x="0" y="0"/>
            <a:ext cx="12188952" cy="6858000"/>
          </a:xfrm>
          <a:prstGeom prst="rect">
            <a:avLst/>
          </a:prstGeom>
          <a:solidFill>
            <a:schemeClr val="bg2">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8310F61-136C-42B3-981B-FDE3DD0A8135}"/>
              </a:ext>
            </a:extLst>
          </p:cNvPr>
          <p:cNvSpPr/>
          <p:nvPr/>
        </p:nvSpPr>
        <p:spPr>
          <a:xfrm>
            <a:off x="1478322" y="709375"/>
            <a:ext cx="10713675" cy="5419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392AF870-601F-4570-A8A9-1003F8939C55}"/>
              </a:ext>
            </a:extLst>
          </p:cNvPr>
          <p:cNvSpPr>
            <a:spLocks noGrp="1"/>
          </p:cNvSpPr>
          <p:nvPr>
            <p:ph type="title"/>
          </p:nvPr>
        </p:nvSpPr>
        <p:spPr>
          <a:xfrm>
            <a:off x="420624" y="365125"/>
            <a:ext cx="10543032"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EBCCCECD-B6E7-4C40-8A84-65FD5A3F0AE2}"/>
              </a:ext>
            </a:extLst>
          </p:cNvPr>
          <p:cNvSpPr>
            <a:spLocks noGrp="1"/>
          </p:cNvSpPr>
          <p:nvPr>
            <p:ph type="body" idx="1"/>
          </p:nvPr>
        </p:nvSpPr>
        <p:spPr>
          <a:xfrm>
            <a:off x="420624" y="1825625"/>
            <a:ext cx="10543032"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C43EFA4D-0E39-4E26-B43C-5D1084B3BAE2}"/>
              </a:ext>
            </a:extLst>
          </p:cNvPr>
          <p:cNvSpPr>
            <a:spLocks noGrp="1"/>
          </p:cNvSpPr>
          <p:nvPr>
            <p:ph type="dt" sz="half" idx="2"/>
          </p:nvPr>
        </p:nvSpPr>
        <p:spPr>
          <a:xfrm>
            <a:off x="420624" y="6217920"/>
            <a:ext cx="2743200" cy="640080"/>
          </a:xfrm>
          <a:prstGeom prst="rect">
            <a:avLst/>
          </a:prstGeom>
        </p:spPr>
        <p:txBody>
          <a:bodyPr vert="horz" lIns="91440" tIns="45720" rIns="91440" bIns="45720" rtlCol="0" anchor="ctr"/>
          <a:lstStyle>
            <a:lvl1pPr algn="l">
              <a:defRPr sz="1100">
                <a:solidFill>
                  <a:schemeClr val="tx2"/>
                </a:solidFill>
              </a:defRPr>
            </a:lvl1pPr>
          </a:lstStyle>
          <a:p>
            <a:fld id="{E8352ED3-3C46-4C9A-9738-67B2D875E7E2}" type="datetime2">
              <a:rPr lang="en-US" smtClean="0"/>
              <a:pPr/>
              <a:t>Wednesday, July 19, 2023</a:t>
            </a:fld>
            <a:endParaRPr lang="en-US" dirty="0"/>
          </a:p>
        </p:txBody>
      </p:sp>
      <p:sp>
        <p:nvSpPr>
          <p:cNvPr id="5" name="Footer Placeholder 4">
            <a:extLst>
              <a:ext uri="{FF2B5EF4-FFF2-40B4-BE49-F238E27FC236}">
                <a16:creationId xmlns:a16="http://schemas.microsoft.com/office/drawing/2014/main" id="{AE8851EA-2F2C-4012-8B96-51179BDD11B7}"/>
              </a:ext>
            </a:extLst>
          </p:cNvPr>
          <p:cNvSpPr>
            <a:spLocks noGrp="1"/>
          </p:cNvSpPr>
          <p:nvPr>
            <p:ph type="ftr" sz="quarter" idx="3"/>
          </p:nvPr>
        </p:nvSpPr>
        <p:spPr>
          <a:xfrm>
            <a:off x="3767328" y="6217920"/>
            <a:ext cx="7196328" cy="640080"/>
          </a:xfrm>
          <a:prstGeom prst="rect">
            <a:avLst/>
          </a:prstGeom>
        </p:spPr>
        <p:txBody>
          <a:bodyPr vert="horz" lIns="91440" tIns="45720" rIns="91440" bIns="45720" rtlCol="0" anchor="ctr"/>
          <a:lstStyle>
            <a:lvl1pPr algn="r">
              <a:defRPr sz="1100">
                <a:solidFill>
                  <a:schemeClr val="tx2"/>
                </a:solidFill>
              </a:defRPr>
            </a:lvl1pPr>
          </a:lstStyle>
          <a:p>
            <a:r>
              <a:rPr lang="en-US" dirty="0"/>
              <a:t>Sample Footer Text</a:t>
            </a:r>
          </a:p>
        </p:txBody>
      </p:sp>
      <p:sp>
        <p:nvSpPr>
          <p:cNvPr id="6" name="Slide Number Placeholder 5">
            <a:extLst>
              <a:ext uri="{FF2B5EF4-FFF2-40B4-BE49-F238E27FC236}">
                <a16:creationId xmlns:a16="http://schemas.microsoft.com/office/drawing/2014/main" id="{17BB8ACB-7A60-4D76-A149-0C57A30E0161}"/>
              </a:ext>
            </a:extLst>
          </p:cNvPr>
          <p:cNvSpPr>
            <a:spLocks noGrp="1"/>
          </p:cNvSpPr>
          <p:nvPr>
            <p:ph type="sldNum" sz="quarter" idx="4"/>
          </p:nvPr>
        </p:nvSpPr>
        <p:spPr>
          <a:xfrm>
            <a:off x="11503152" y="0"/>
            <a:ext cx="685800" cy="685800"/>
          </a:xfrm>
          <a:prstGeom prst="rect">
            <a:avLst/>
          </a:prstGeom>
        </p:spPr>
        <p:txBody>
          <a:bodyPr vert="horz" lIns="91440" tIns="45720" rIns="91440" bIns="45720" rtlCol="0" anchor="ctr"/>
          <a:lstStyle>
            <a:lvl1pPr algn="ctr">
              <a:defRPr sz="1100">
                <a:solidFill>
                  <a:schemeClr val="tx2"/>
                </a:solidFill>
              </a:defRPr>
            </a:lvl1pPr>
          </a:lstStyle>
          <a:p>
            <a:fld id="{3A4F6043-7A67-491B-98BC-F933DED7226D}" type="slidenum">
              <a:rPr lang="en-US" smtClean="0"/>
              <a:pPr/>
              <a:t>‹#›</a:t>
            </a:fld>
            <a:endParaRPr lang="en-US" dirty="0"/>
          </a:p>
        </p:txBody>
      </p:sp>
    </p:spTree>
    <p:extLst>
      <p:ext uri="{BB962C8B-B14F-4D97-AF65-F5344CB8AC3E}">
        <p14:creationId xmlns:p14="http://schemas.microsoft.com/office/powerpoint/2010/main" val="2007744730"/>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hf sldNum="0" hdr="0" ftr="0" dt="0"/>
  <p:txStyles>
    <p:titleStyle>
      <a:lvl1pPr algn="l" defTabSz="914400" rtl="0" eaLnBrk="1" latinLnBrk="0" hangingPunct="1">
        <a:lnSpc>
          <a:spcPct val="90000"/>
        </a:lnSpc>
        <a:spcBef>
          <a:spcPct val="0"/>
        </a:spcBef>
        <a:buNone/>
        <a:defRPr sz="3600" kern="1200">
          <a:solidFill>
            <a:schemeClr val="tx2"/>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Wingdings 2" panose="05020102010507070707" pitchFamily="18" charset="2"/>
        <a:buChar char=""/>
        <a:defRPr sz="1800" kern="1200">
          <a:solidFill>
            <a:schemeClr val="tx2"/>
          </a:solidFill>
          <a:latin typeface="+mn-lt"/>
          <a:ea typeface="+mn-ea"/>
          <a:cs typeface="+mn-cs"/>
        </a:defRPr>
      </a:lvl1pPr>
      <a:lvl2pPr marL="685800" indent="-228600" algn="l" defTabSz="914400" rtl="0" eaLnBrk="1" latinLnBrk="0" hangingPunct="1">
        <a:lnSpc>
          <a:spcPct val="100000"/>
        </a:lnSpc>
        <a:spcBef>
          <a:spcPts val="500"/>
        </a:spcBef>
        <a:buClr>
          <a:schemeClr val="accent2"/>
        </a:buClr>
        <a:buFont typeface="Wingdings 2" panose="05020102010507070707" pitchFamily="18" charset="2"/>
        <a:buChar char=""/>
        <a:defRPr sz="1600" kern="1200">
          <a:solidFill>
            <a:schemeClr val="tx2"/>
          </a:solidFill>
          <a:latin typeface="+mn-lt"/>
          <a:ea typeface="+mn-ea"/>
          <a:cs typeface="+mn-cs"/>
        </a:defRPr>
      </a:lvl2pPr>
      <a:lvl3pPr marL="1143000" indent="-228600" algn="l" defTabSz="914400" rtl="0" eaLnBrk="1" latinLnBrk="0" hangingPunct="1">
        <a:lnSpc>
          <a:spcPct val="100000"/>
        </a:lnSpc>
        <a:spcBef>
          <a:spcPts val="500"/>
        </a:spcBef>
        <a:buClr>
          <a:schemeClr val="accent2"/>
        </a:buClr>
        <a:buFont typeface="Wingdings 2" panose="05020102010507070707" pitchFamily="18" charset="2"/>
        <a:buChar char=""/>
        <a:defRPr sz="1400" kern="1200">
          <a:solidFill>
            <a:schemeClr val="tx2"/>
          </a:solidFill>
          <a:latin typeface="+mn-lt"/>
          <a:ea typeface="+mn-ea"/>
          <a:cs typeface="+mn-cs"/>
        </a:defRPr>
      </a:lvl3pPr>
      <a:lvl4pPr marL="1600200" indent="-228600" algn="l" defTabSz="914400" rtl="0" eaLnBrk="1" latinLnBrk="0" hangingPunct="1">
        <a:lnSpc>
          <a:spcPct val="100000"/>
        </a:lnSpc>
        <a:spcBef>
          <a:spcPts val="500"/>
        </a:spcBef>
        <a:buClr>
          <a:schemeClr val="accent2"/>
        </a:buClr>
        <a:buFont typeface="Wingdings 2" panose="05020102010507070707" pitchFamily="18" charset="2"/>
        <a:buChar char=""/>
        <a:defRPr sz="1200" kern="1200">
          <a:solidFill>
            <a:schemeClr val="tx2"/>
          </a:solidFill>
          <a:latin typeface="+mn-lt"/>
          <a:ea typeface="+mn-ea"/>
          <a:cs typeface="+mn-cs"/>
        </a:defRPr>
      </a:lvl4pPr>
      <a:lvl5pPr marL="2057400" indent="-228600" algn="l" defTabSz="914400" rtl="0" eaLnBrk="1" latinLnBrk="0" hangingPunct="1">
        <a:lnSpc>
          <a:spcPct val="100000"/>
        </a:lnSpc>
        <a:spcBef>
          <a:spcPts val="500"/>
        </a:spcBef>
        <a:buClr>
          <a:schemeClr val="accent2"/>
        </a:buClr>
        <a:buFont typeface="Wingdings 2" panose="05020102010507070707" pitchFamily="18" charset="2"/>
        <a:buChar char=""/>
        <a:defRPr sz="11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video" Target="../media/media1.mp4"/><Relationship Id="rId7" Type="http://schemas.openxmlformats.org/officeDocument/2006/relationships/image" Target="../media/image2.svg"/><Relationship Id="rId2" Type="http://schemas.microsoft.com/office/2007/relationships/media" Target="../media/media1.mp4"/><Relationship Id="rId1" Type="http://schemas.openxmlformats.org/officeDocument/2006/relationships/tags" Target="../tags/tag1.xml"/><Relationship Id="rId6" Type="http://schemas.openxmlformats.org/officeDocument/2006/relationships/image" Target="../media/image1.png"/><Relationship Id="rId5" Type="http://schemas.openxmlformats.org/officeDocument/2006/relationships/notesSlide" Target="../notesSlides/notesSlide1.xml"/><Relationship Id="rId10" Type="http://schemas.openxmlformats.org/officeDocument/2006/relationships/image" Target="../media/image5.png"/><Relationship Id="rId4" Type="http://schemas.openxmlformats.org/officeDocument/2006/relationships/slideLayout" Target="../slideLayouts/slideLayout1.xml"/><Relationship Id="rId9" Type="http://schemas.openxmlformats.org/officeDocument/2006/relationships/image" Target="../media/image4.svg"/></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8.xml"/><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8.xml"/><Relationship Id="rId5" Type="http://schemas.openxmlformats.org/officeDocument/2006/relationships/image" Target="../media/image29.png"/><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8.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slideLayout" Target="../slideLayouts/slideLayout2.xml"/><Relationship Id="rId7" Type="http://schemas.openxmlformats.org/officeDocument/2006/relationships/image" Target="../media/image8.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7.png"/><Relationship Id="rId5" Type="http://schemas.openxmlformats.org/officeDocument/2006/relationships/image" Target="../media/image6.jpe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1.xml"/><Relationship Id="rId1" Type="http://schemas.openxmlformats.org/officeDocument/2006/relationships/slideLayout" Target="../slideLayouts/slideLayout4.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slideLayout" Target="../slideLayouts/slideLayout2.xml"/><Relationship Id="rId7" Type="http://schemas.openxmlformats.org/officeDocument/2006/relationships/diagramQuickStyle" Target="../diagrams/quickStyle1.xml"/><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diagramLayout" Target="../diagrams/layout1.xml"/><Relationship Id="rId5" Type="http://schemas.openxmlformats.org/officeDocument/2006/relationships/diagramData" Target="../diagrams/data1.xml"/><Relationship Id="rId10" Type="http://schemas.openxmlformats.org/officeDocument/2006/relationships/image" Target="../media/image10.png"/><Relationship Id="rId4" Type="http://schemas.openxmlformats.org/officeDocument/2006/relationships/notesSlide" Target="../notesSlides/notesSlide3.xml"/><Relationship Id="rId9" Type="http://schemas.microsoft.com/office/2007/relationships/diagramDrawing" Target="../diagrams/drawing1.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image" Target="../media/image11.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slideLayout" Target="../slideLayouts/slideLayout2.xml"/><Relationship Id="rId7" Type="http://schemas.openxmlformats.org/officeDocument/2006/relationships/diagramQuickStyle" Target="../diagrams/quickStyle2.xml"/><Relationship Id="rId2" Type="http://schemas.openxmlformats.org/officeDocument/2006/relationships/video" Target="../media/media5.mp4"/><Relationship Id="rId1" Type="http://schemas.microsoft.com/office/2007/relationships/media" Target="../media/media5.mp4"/><Relationship Id="rId6" Type="http://schemas.openxmlformats.org/officeDocument/2006/relationships/diagramLayout" Target="../diagrams/layout2.xml"/><Relationship Id="rId5" Type="http://schemas.openxmlformats.org/officeDocument/2006/relationships/diagramData" Target="../diagrams/data2.xml"/><Relationship Id="rId10" Type="http://schemas.openxmlformats.org/officeDocument/2006/relationships/image" Target="../media/image12.png"/><Relationship Id="rId4" Type="http://schemas.openxmlformats.org/officeDocument/2006/relationships/notesSlide" Target="../notesSlides/notesSlide5.xml"/><Relationship Id="rId9" Type="http://schemas.microsoft.com/office/2007/relationships/diagramDrawing" Target="../diagrams/drawing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8.xml"/><Relationship Id="rId7" Type="http://schemas.openxmlformats.org/officeDocument/2006/relationships/image" Target="../media/image15.png"/><Relationship Id="rId2" Type="http://schemas.openxmlformats.org/officeDocument/2006/relationships/video" Target="../media/media6.mp4"/><Relationship Id="rId1" Type="http://schemas.microsoft.com/office/2007/relationships/media" Target="../media/media6.mp4"/><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8.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Background Gray Rectangle">
            <a:extLst>
              <a:ext uri="{FF2B5EF4-FFF2-40B4-BE49-F238E27FC236}">
                <a16:creationId xmlns:a16="http://schemas.microsoft.com/office/drawing/2014/main" id="{C2E786E4-A5E8-4249-B185-D4A0822788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14198"/>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0" name="Rectangle 9">
            <a:extLst>
              <a:ext uri="{FF2B5EF4-FFF2-40B4-BE49-F238E27FC236}">
                <a16:creationId xmlns:a16="http://schemas.microsoft.com/office/drawing/2014/main" id="{DC0756A0-7714-494C-B70D-3EA1A23079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bg2">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12" name="Rectangle 11">
            <a:extLst>
              <a:ext uri="{FF2B5EF4-FFF2-40B4-BE49-F238E27FC236}">
                <a16:creationId xmlns:a16="http://schemas.microsoft.com/office/drawing/2014/main" id="{93FB8294-5DA8-4320-95C0-2E49564FD6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85800"/>
            <a:ext cx="12190476" cy="548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A793B67-4321-AE96-3488-EEB7AC5C49F8}"/>
              </a:ext>
            </a:extLst>
          </p:cNvPr>
          <p:cNvSpPr>
            <a:spLocks noGrp="1"/>
          </p:cNvSpPr>
          <p:nvPr>
            <p:ph type="ctrTitle"/>
          </p:nvPr>
        </p:nvSpPr>
        <p:spPr>
          <a:xfrm>
            <a:off x="1489039" y="691429"/>
            <a:ext cx="9213920" cy="2737570"/>
          </a:xfrm>
        </p:spPr>
        <p:txBody>
          <a:bodyPr>
            <a:normAutofit/>
          </a:bodyPr>
          <a:lstStyle/>
          <a:p>
            <a:r>
              <a:rPr lang="en-AU" sz="5400" dirty="0"/>
              <a:t>Project 1</a:t>
            </a:r>
            <a:endParaRPr lang="en-AU" sz="5400" dirty="0">
              <a:latin typeface="Bodoni MT" panose="02070603080606020203" pitchFamily="18" charset="0"/>
            </a:endParaRPr>
          </a:p>
        </p:txBody>
      </p:sp>
      <p:sp>
        <p:nvSpPr>
          <p:cNvPr id="3" name="Subtitle 2">
            <a:extLst>
              <a:ext uri="{FF2B5EF4-FFF2-40B4-BE49-F238E27FC236}">
                <a16:creationId xmlns:a16="http://schemas.microsoft.com/office/drawing/2014/main" id="{F43CA0D7-4AEA-2844-55A1-26B9DB54626E}"/>
              </a:ext>
            </a:extLst>
          </p:cNvPr>
          <p:cNvSpPr>
            <a:spLocks noGrp="1"/>
          </p:cNvSpPr>
          <p:nvPr>
            <p:ph type="subTitle" idx="1"/>
          </p:nvPr>
        </p:nvSpPr>
        <p:spPr>
          <a:xfrm>
            <a:off x="1489039" y="3620467"/>
            <a:ext cx="9213911" cy="2222280"/>
          </a:xfrm>
        </p:spPr>
        <p:txBody>
          <a:bodyPr>
            <a:normAutofit/>
          </a:bodyPr>
          <a:lstStyle/>
          <a:p>
            <a:r>
              <a:rPr lang="en-AU" dirty="0"/>
              <a:t>Group 6 </a:t>
            </a:r>
          </a:p>
          <a:p>
            <a:r>
              <a:rPr lang="en-AU" dirty="0"/>
              <a:t>Katharine Tamas, </a:t>
            </a:r>
            <a:r>
              <a:rPr lang="en-AU" dirty="0" err="1"/>
              <a:t>Nairui</a:t>
            </a:r>
            <a:r>
              <a:rPr lang="en-AU" dirty="0"/>
              <a:t> Guo, Kashif Bashir and </a:t>
            </a:r>
            <a:r>
              <a:rPr lang="en-AU" dirty="0" err="1"/>
              <a:t>Khai</a:t>
            </a:r>
            <a:r>
              <a:rPr lang="en-AU" dirty="0"/>
              <a:t> Tran</a:t>
            </a:r>
          </a:p>
        </p:txBody>
      </p:sp>
      <p:cxnSp>
        <p:nvCxnSpPr>
          <p:cNvPr id="14" name="Straight Connector 13">
            <a:extLst>
              <a:ext uri="{FF2B5EF4-FFF2-40B4-BE49-F238E27FC236}">
                <a16:creationId xmlns:a16="http://schemas.microsoft.com/office/drawing/2014/main" id="{76ED57D7-3283-4111-8331-20D63B7CBB9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959" y="680190"/>
            <a:ext cx="12192000" cy="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AF369D5-F994-4512-9823-1596D8F3AA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524" y="6172200"/>
            <a:ext cx="12192000" cy="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pic>
        <p:nvPicPr>
          <p:cNvPr id="5" name="Graphic 4" descr="Mortgage outline">
            <a:extLst>
              <a:ext uri="{FF2B5EF4-FFF2-40B4-BE49-F238E27FC236}">
                <a16:creationId xmlns:a16="http://schemas.microsoft.com/office/drawing/2014/main" id="{25706FF2-9EB0-FD1E-0A7A-F237B2AE128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787992" y="1628025"/>
            <a:ext cx="914400" cy="914400"/>
          </a:xfrm>
          <a:prstGeom prst="rect">
            <a:avLst/>
          </a:prstGeom>
        </p:spPr>
      </p:pic>
      <p:pic>
        <p:nvPicPr>
          <p:cNvPr id="7" name="Graphic 6" descr="Renovation (House With Sparkles) outline">
            <a:extLst>
              <a:ext uri="{FF2B5EF4-FFF2-40B4-BE49-F238E27FC236}">
                <a16:creationId xmlns:a16="http://schemas.microsoft.com/office/drawing/2014/main" id="{A92E001D-3C7B-9D60-404D-CF28385DC34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489608" y="1603014"/>
            <a:ext cx="914400" cy="914400"/>
          </a:xfrm>
          <a:prstGeom prst="rect">
            <a:avLst/>
          </a:prstGeom>
        </p:spPr>
      </p:pic>
      <p:pic>
        <p:nvPicPr>
          <p:cNvPr id="51" name="Video 50">
            <a:hlinkClick r:id="" action="ppaction://media"/>
            <a:extLst>
              <a:ext uri="{FF2B5EF4-FFF2-40B4-BE49-F238E27FC236}">
                <a16:creationId xmlns:a16="http://schemas.microsoft.com/office/drawing/2014/main" id="{7F16B42F-61A1-96CE-8BF6-4B8FC5B20A56}"/>
              </a:ext>
            </a:extLst>
          </p:cNvPr>
          <p:cNvPicPr>
            <a:picLocks noChangeAspect="1"/>
          </p:cNvPicPr>
          <p:nvPr>
            <a:videoFile r:link="rId3"/>
            <p:extLst>
              <p:ext uri="{DAA4B4D4-6D71-4841-9C94-3DE7FCFB9230}">
                <p14:media xmlns:p14="http://schemas.microsoft.com/office/powerpoint/2010/main" r:embed="rId2"/>
              </p:ext>
              <p:ext uri="{42D2F446-02D8-4167-A562-619A0277C38B}">
                <p15:isNarration xmlns:p15="http://schemas.microsoft.com/office/powerpoint/2012/main" val="1"/>
              </p:ext>
            </p:extLst>
          </p:nvPr>
        </p:nvPicPr>
        <p:blipFill>
          <a:blip r:embed="rId10"/>
          <a:srcRect l="21875" r="21875"/>
          <a:stretch>
            <a:fillRect/>
          </a:stretch>
        </p:blipFill>
        <p:spPr>
          <a:xfrm>
            <a:off x="8262" y="4786402"/>
            <a:ext cx="2057400" cy="2057400"/>
          </a:xfrm>
          <a:prstGeom prst="ellipse">
            <a:avLst/>
          </a:prstGeom>
        </p:spPr>
      </p:pic>
    </p:spTree>
    <p:custDataLst>
      <p:tags r:id="rId1"/>
    </p:custDataLst>
    <p:extLst>
      <p:ext uri="{BB962C8B-B14F-4D97-AF65-F5344CB8AC3E}">
        <p14:creationId xmlns:p14="http://schemas.microsoft.com/office/powerpoint/2010/main" val="2885420372"/>
      </p:ext>
    </p:extLst>
  </p:cSld>
  <p:clrMapOvr>
    <a:masterClrMapping/>
  </p:clrMapOvr>
  <mc:AlternateContent xmlns:mc="http://schemas.openxmlformats.org/markup-compatibility/2006" xmlns:p14="http://schemas.microsoft.com/office/powerpoint/2010/main">
    <mc:Choice Requires="p14">
      <p:transition spd="slow" p14:dur="2000" advTm="16563"/>
    </mc:Choice>
    <mc:Fallback xmlns="">
      <p:transition spd="slow" advTm="1656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1"/>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animEffect transition="in" filter="fade">
                                      <p:cBhvr>
                                        <p:cTn id="16"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7" fill="hold" display="0">
                  <p:stCondLst>
                    <p:cond delay="indefinite"/>
                  </p:stCondLst>
                </p:cTn>
                <p:tgtEl>
                  <p:spTgt spid="51"/>
                </p:tgtEl>
              </p:cMediaNode>
            </p:video>
            <p:seq concurrent="1" nextAc="seek">
              <p:cTn id="18" restart="whenNotActive" fill="hold" evtFilter="cancelBubble" nodeType="interactiveSeq">
                <p:stCondLst>
                  <p:cond evt="onClick" delay="0">
                    <p:tgtEl>
                      <p:spTgt spid="51"/>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51"/>
                                        </p:tgtEl>
                                      </p:cBhvr>
                                    </p:cmd>
                                  </p:childTnLst>
                                </p:cTn>
                              </p:par>
                            </p:childTnLst>
                          </p:cTn>
                        </p:par>
                      </p:childTnLst>
                    </p:cTn>
                  </p:par>
                </p:childTnLst>
              </p:cTn>
              <p:nextCondLst>
                <p:cond evt="onClick" delay="0">
                  <p:tgtEl>
                    <p:spTgt spid="51"/>
                  </p:tgtEl>
                </p:cond>
              </p:nextCondLst>
            </p:seq>
          </p:childTnLst>
        </p:cTn>
      </p:par>
    </p:tnLst>
    <p:bldLst>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075A9488-2106-373A-A5DD-2FF00939CDE9}"/>
              </a:ext>
            </a:extLst>
          </p:cNvPr>
          <p:cNvPicPr>
            <a:picLocks noChangeAspect="1"/>
          </p:cNvPicPr>
          <p:nvPr/>
        </p:nvPicPr>
        <p:blipFill>
          <a:blip r:embed="rId3"/>
          <a:stretch>
            <a:fillRect/>
          </a:stretch>
        </p:blipFill>
        <p:spPr>
          <a:xfrm>
            <a:off x="4525819" y="151376"/>
            <a:ext cx="6849384" cy="6692953"/>
          </a:xfrm>
          <a:prstGeom prst="rect">
            <a:avLst/>
          </a:prstGeom>
        </p:spPr>
      </p:pic>
      <p:sp>
        <p:nvSpPr>
          <p:cNvPr id="14" name="Title 1">
            <a:extLst>
              <a:ext uri="{FF2B5EF4-FFF2-40B4-BE49-F238E27FC236}">
                <a16:creationId xmlns:a16="http://schemas.microsoft.com/office/drawing/2014/main" id="{EE5F49B9-9F83-DA56-9658-4B07D4898676}"/>
              </a:ext>
            </a:extLst>
          </p:cNvPr>
          <p:cNvSpPr txBox="1">
            <a:spLocks/>
          </p:cNvSpPr>
          <p:nvPr/>
        </p:nvSpPr>
        <p:spPr>
          <a:xfrm>
            <a:off x="387822" y="333047"/>
            <a:ext cx="4488978" cy="230855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kern="1200">
                <a:solidFill>
                  <a:schemeClr val="tx2"/>
                </a:solidFill>
                <a:latin typeface="+mj-lt"/>
                <a:ea typeface="+mj-ea"/>
                <a:cs typeface="+mj-cs"/>
              </a:defRPr>
            </a:lvl1pPr>
          </a:lstStyle>
          <a:p>
            <a:r>
              <a:rPr lang="en-US" sz="5200" dirty="0"/>
              <a:t>Most affordable postcodes</a:t>
            </a:r>
          </a:p>
        </p:txBody>
      </p:sp>
      <p:sp>
        <p:nvSpPr>
          <p:cNvPr id="15" name="Text Placeholder 14">
            <a:extLst>
              <a:ext uri="{FF2B5EF4-FFF2-40B4-BE49-F238E27FC236}">
                <a16:creationId xmlns:a16="http://schemas.microsoft.com/office/drawing/2014/main" id="{4504C2A9-DA39-EE64-172A-66BFEE3CEB91}"/>
              </a:ext>
            </a:extLst>
          </p:cNvPr>
          <p:cNvSpPr txBox="1">
            <a:spLocks/>
          </p:cNvSpPr>
          <p:nvPr/>
        </p:nvSpPr>
        <p:spPr>
          <a:xfrm>
            <a:off x="387822" y="3013382"/>
            <a:ext cx="3523807" cy="2880510"/>
          </a:xfrm>
          <a:prstGeom prst="rect">
            <a:avLst/>
          </a:prstGeom>
        </p:spPr>
        <p:txBody>
          <a:bodyPr/>
          <a:lstStyle>
            <a:lvl1pPr marL="228600" indent="-228600" algn="l" defTabSz="914400" rtl="0" eaLnBrk="1" latinLnBrk="0" hangingPunct="1">
              <a:lnSpc>
                <a:spcPct val="100000"/>
              </a:lnSpc>
              <a:spcBef>
                <a:spcPts val="1000"/>
              </a:spcBef>
              <a:buClr>
                <a:schemeClr val="accent2"/>
              </a:buClr>
              <a:buFont typeface="Wingdings 2" panose="05020102010507070707" pitchFamily="18" charset="2"/>
              <a:buChar char=""/>
              <a:defRPr sz="1800" kern="1200">
                <a:solidFill>
                  <a:schemeClr val="tx2"/>
                </a:solidFill>
                <a:latin typeface="+mn-lt"/>
                <a:ea typeface="+mn-ea"/>
                <a:cs typeface="+mn-cs"/>
              </a:defRPr>
            </a:lvl1pPr>
            <a:lvl2pPr marL="685800" indent="-228600" algn="l" defTabSz="914400" rtl="0" eaLnBrk="1" latinLnBrk="0" hangingPunct="1">
              <a:lnSpc>
                <a:spcPct val="100000"/>
              </a:lnSpc>
              <a:spcBef>
                <a:spcPts val="500"/>
              </a:spcBef>
              <a:buClr>
                <a:schemeClr val="accent2"/>
              </a:buClr>
              <a:buFont typeface="Wingdings 2" panose="05020102010507070707" pitchFamily="18" charset="2"/>
              <a:buChar char=""/>
              <a:defRPr sz="1600" kern="1200">
                <a:solidFill>
                  <a:schemeClr val="tx2"/>
                </a:solidFill>
                <a:latin typeface="+mn-lt"/>
                <a:ea typeface="+mn-ea"/>
                <a:cs typeface="+mn-cs"/>
              </a:defRPr>
            </a:lvl2pPr>
            <a:lvl3pPr marL="1143000" indent="-228600" algn="l" defTabSz="914400" rtl="0" eaLnBrk="1" latinLnBrk="0" hangingPunct="1">
              <a:lnSpc>
                <a:spcPct val="100000"/>
              </a:lnSpc>
              <a:spcBef>
                <a:spcPts val="500"/>
              </a:spcBef>
              <a:buClr>
                <a:schemeClr val="accent2"/>
              </a:buClr>
              <a:buFont typeface="Wingdings 2" panose="05020102010507070707" pitchFamily="18" charset="2"/>
              <a:buChar char=""/>
              <a:defRPr sz="1400" kern="1200">
                <a:solidFill>
                  <a:schemeClr val="tx2"/>
                </a:solidFill>
                <a:latin typeface="+mn-lt"/>
                <a:ea typeface="+mn-ea"/>
                <a:cs typeface="+mn-cs"/>
              </a:defRPr>
            </a:lvl3pPr>
            <a:lvl4pPr marL="1600200" indent="-228600" algn="l" defTabSz="914400" rtl="0" eaLnBrk="1" latinLnBrk="0" hangingPunct="1">
              <a:lnSpc>
                <a:spcPct val="100000"/>
              </a:lnSpc>
              <a:spcBef>
                <a:spcPts val="500"/>
              </a:spcBef>
              <a:buClr>
                <a:schemeClr val="accent2"/>
              </a:buClr>
              <a:buFont typeface="Wingdings 2" panose="05020102010507070707" pitchFamily="18" charset="2"/>
              <a:buChar char=""/>
              <a:defRPr sz="1200" kern="1200">
                <a:solidFill>
                  <a:schemeClr val="tx2"/>
                </a:solidFill>
                <a:latin typeface="+mn-lt"/>
                <a:ea typeface="+mn-ea"/>
                <a:cs typeface="+mn-cs"/>
              </a:defRPr>
            </a:lvl4pPr>
            <a:lvl5pPr marL="2057400" indent="-228600" algn="l" defTabSz="914400" rtl="0" eaLnBrk="1" latinLnBrk="0" hangingPunct="1">
              <a:lnSpc>
                <a:spcPct val="100000"/>
              </a:lnSpc>
              <a:spcBef>
                <a:spcPts val="500"/>
              </a:spcBef>
              <a:buClr>
                <a:schemeClr val="accent2"/>
              </a:buClr>
              <a:buFont typeface="Wingdings 2" panose="05020102010507070707" pitchFamily="18" charset="2"/>
              <a:buChar char=""/>
              <a:defRPr sz="11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67462" indent="-267462" defTabSz="713232">
              <a:spcBef>
                <a:spcPts val="780"/>
              </a:spcBef>
              <a:buFont typeface="Arial" panose="020B0604020202020204" pitchFamily="34" charset="0"/>
              <a:buChar char="•"/>
            </a:pPr>
            <a:r>
              <a:rPr lang="en-AU" dirty="0"/>
              <a:t>Least expensive postcodes in mid to outer suburb groups in Melbourne (darker blue)</a:t>
            </a:r>
          </a:p>
          <a:p>
            <a:pPr marL="267462" indent="-267462" defTabSz="713232">
              <a:spcBef>
                <a:spcPts val="780"/>
              </a:spcBef>
              <a:buFont typeface="Arial" panose="020B0604020202020204" pitchFamily="34" charset="0"/>
              <a:buChar char="•"/>
            </a:pPr>
            <a:r>
              <a:rPr lang="en-AU" dirty="0"/>
              <a:t>Most expensive tend to be in the inner to mid-eastern area</a:t>
            </a:r>
          </a:p>
          <a:p>
            <a:pPr marL="267462" indent="-267462" defTabSz="713232">
              <a:spcBef>
                <a:spcPts val="780"/>
              </a:spcBef>
              <a:buFont typeface="Arial" panose="020B0604020202020204" pitchFamily="34" charset="0"/>
              <a:buChar char="•"/>
            </a:pPr>
            <a:r>
              <a:rPr lang="en-AU" dirty="0"/>
              <a:t>Major outlier postcode 3142 Toorak $6.2m (dark red).</a:t>
            </a:r>
          </a:p>
        </p:txBody>
      </p:sp>
      <p:sp>
        <p:nvSpPr>
          <p:cNvPr id="16" name="TextBox 15">
            <a:extLst>
              <a:ext uri="{FF2B5EF4-FFF2-40B4-BE49-F238E27FC236}">
                <a16:creationId xmlns:a16="http://schemas.microsoft.com/office/drawing/2014/main" id="{7780B66E-7AE5-A94E-DC4B-525211DAC993}"/>
              </a:ext>
            </a:extLst>
          </p:cNvPr>
          <p:cNvSpPr txBox="1"/>
          <p:nvPr/>
        </p:nvSpPr>
        <p:spPr>
          <a:xfrm>
            <a:off x="10911667" y="209936"/>
            <a:ext cx="1144865" cy="246221"/>
          </a:xfrm>
          <a:prstGeom prst="rect">
            <a:avLst/>
          </a:prstGeom>
          <a:noFill/>
        </p:spPr>
        <p:txBody>
          <a:bodyPr wrap="none" rtlCol="0">
            <a:spAutoFit/>
          </a:bodyPr>
          <a:lstStyle/>
          <a:p>
            <a:r>
              <a:rPr lang="en-AU" sz="1000" b="1" dirty="0"/>
              <a:t>Most Expensive</a:t>
            </a:r>
          </a:p>
        </p:txBody>
      </p:sp>
      <p:sp>
        <p:nvSpPr>
          <p:cNvPr id="17" name="TextBox 16">
            <a:extLst>
              <a:ext uri="{FF2B5EF4-FFF2-40B4-BE49-F238E27FC236}">
                <a16:creationId xmlns:a16="http://schemas.microsoft.com/office/drawing/2014/main" id="{1B1FDB8F-8AD5-AC6D-9F51-9DC464C6A7E2}"/>
              </a:ext>
            </a:extLst>
          </p:cNvPr>
          <p:cNvSpPr txBox="1"/>
          <p:nvPr/>
        </p:nvSpPr>
        <p:spPr>
          <a:xfrm>
            <a:off x="10911667" y="6328001"/>
            <a:ext cx="1162498" cy="246221"/>
          </a:xfrm>
          <a:prstGeom prst="rect">
            <a:avLst/>
          </a:prstGeom>
          <a:noFill/>
        </p:spPr>
        <p:txBody>
          <a:bodyPr wrap="none" rtlCol="0">
            <a:spAutoFit/>
          </a:bodyPr>
          <a:lstStyle/>
          <a:p>
            <a:r>
              <a:rPr lang="en-AU" sz="1000" b="1" dirty="0"/>
              <a:t>Least Expensive</a:t>
            </a:r>
          </a:p>
        </p:txBody>
      </p:sp>
    </p:spTree>
    <p:extLst>
      <p:ext uri="{BB962C8B-B14F-4D97-AF65-F5344CB8AC3E}">
        <p14:creationId xmlns:p14="http://schemas.microsoft.com/office/powerpoint/2010/main" val="11164157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793B67-4321-AE96-3488-EEB7AC5C49F8}"/>
              </a:ext>
            </a:extLst>
          </p:cNvPr>
          <p:cNvSpPr>
            <a:spLocks noGrp="1"/>
          </p:cNvSpPr>
          <p:nvPr>
            <p:ph type="ctrTitle"/>
          </p:nvPr>
        </p:nvSpPr>
        <p:spPr>
          <a:xfrm>
            <a:off x="1489039" y="691429"/>
            <a:ext cx="9213920" cy="2737570"/>
          </a:xfrm>
        </p:spPr>
        <p:txBody>
          <a:bodyPr>
            <a:normAutofit/>
          </a:bodyPr>
          <a:lstStyle/>
          <a:p>
            <a:r>
              <a:rPr lang="en-AU" sz="5400"/>
              <a:t>Factor 2:</a:t>
            </a:r>
          </a:p>
        </p:txBody>
      </p:sp>
      <p:sp>
        <p:nvSpPr>
          <p:cNvPr id="5" name="Subtitle 4">
            <a:extLst>
              <a:ext uri="{FF2B5EF4-FFF2-40B4-BE49-F238E27FC236}">
                <a16:creationId xmlns:a16="http://schemas.microsoft.com/office/drawing/2014/main" id="{4CBF04EB-C50E-161E-4BA1-E9F71CC68708}"/>
              </a:ext>
            </a:extLst>
          </p:cNvPr>
          <p:cNvSpPr>
            <a:spLocks noGrp="1"/>
          </p:cNvSpPr>
          <p:nvPr>
            <p:ph type="subTitle" idx="1"/>
          </p:nvPr>
        </p:nvSpPr>
        <p:spPr>
          <a:xfrm>
            <a:off x="1489039" y="3620467"/>
            <a:ext cx="9213911" cy="2222280"/>
          </a:xfrm>
        </p:spPr>
        <p:txBody>
          <a:bodyPr>
            <a:normAutofit/>
          </a:bodyPr>
          <a:lstStyle/>
          <a:p>
            <a:r>
              <a:rPr lang="en-AU" dirty="0"/>
              <a:t>Safety</a:t>
            </a:r>
          </a:p>
        </p:txBody>
      </p:sp>
    </p:spTree>
    <p:extLst>
      <p:ext uri="{BB962C8B-B14F-4D97-AF65-F5344CB8AC3E}">
        <p14:creationId xmlns:p14="http://schemas.microsoft.com/office/powerpoint/2010/main" val="1952202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700"/>
                                        <p:tgtEl>
                                          <p:spTgt spid="5">
                                            <p:txEl>
                                              <p:pRg st="0" end="0"/>
                                            </p:txEl>
                                          </p:spTgt>
                                        </p:tgtEl>
                                      </p:cBhvr>
                                    </p:animEffect>
                                  </p:childTnLst>
                                </p:cTn>
                              </p:par>
                              <p:par>
                                <p:cTn id="8" presetID="10" presetClass="entr" presetSubtype="0" fill="hold" grpId="0" nodeType="withEffect">
                                  <p:stCondLst>
                                    <p:cond delay="500"/>
                                  </p:stCondLst>
                                  <p:iterate>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B6D6DC-14A8-D8C9-2C9B-12DFA2A4289E}"/>
              </a:ext>
            </a:extLst>
          </p:cNvPr>
          <p:cNvSpPr>
            <a:spLocks noGrp="1"/>
          </p:cNvSpPr>
          <p:nvPr>
            <p:ph type="title"/>
          </p:nvPr>
        </p:nvSpPr>
        <p:spPr>
          <a:xfrm>
            <a:off x="278120" y="264908"/>
            <a:ext cx="10543032" cy="1325563"/>
          </a:xfrm>
        </p:spPr>
        <p:txBody>
          <a:bodyPr vert="horz" lIns="91440" tIns="45720" rIns="91440" bIns="45720" rtlCol="0" anchor="t">
            <a:normAutofit/>
          </a:bodyPr>
          <a:lstStyle/>
          <a:p>
            <a:r>
              <a:rPr lang="en-US" dirty="0">
                <a:latin typeface="+mj-lt"/>
              </a:rPr>
              <a:t>Crime Types</a:t>
            </a:r>
          </a:p>
        </p:txBody>
      </p:sp>
      <p:pic>
        <p:nvPicPr>
          <p:cNvPr id="1026" name="Picture 2">
            <a:extLst>
              <a:ext uri="{FF2B5EF4-FFF2-40B4-BE49-F238E27FC236}">
                <a16:creationId xmlns:a16="http://schemas.microsoft.com/office/drawing/2014/main" id="{1306363C-DA43-84B6-6C69-166B5FAA8F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95117" y="962320"/>
            <a:ext cx="7571520" cy="4933360"/>
          </a:xfrm>
          <a:prstGeom prst="rect">
            <a:avLst/>
          </a:prstGeom>
          <a:noFill/>
          <a:extLst>
            <a:ext uri="{909E8E84-426E-40DD-AFC4-6F175D3DCCD1}">
              <a14:hiddenFill xmlns:a14="http://schemas.microsoft.com/office/drawing/2010/main">
                <a:solidFill>
                  <a:srgbClr val="FFFFFF"/>
                </a:solidFill>
              </a14:hiddenFill>
            </a:ext>
          </a:extLst>
        </p:spPr>
      </p:pic>
      <p:sp>
        <p:nvSpPr>
          <p:cNvPr id="6" name="Text Placeholder 14">
            <a:extLst>
              <a:ext uri="{FF2B5EF4-FFF2-40B4-BE49-F238E27FC236}">
                <a16:creationId xmlns:a16="http://schemas.microsoft.com/office/drawing/2014/main" id="{284C55E4-D3CB-2449-2703-7D01BEE0E182}"/>
              </a:ext>
            </a:extLst>
          </p:cNvPr>
          <p:cNvSpPr txBox="1">
            <a:spLocks/>
          </p:cNvSpPr>
          <p:nvPr/>
        </p:nvSpPr>
        <p:spPr>
          <a:xfrm>
            <a:off x="105667" y="1270092"/>
            <a:ext cx="4489450" cy="5392260"/>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Wingdings 2" panose="05020102010507070707" pitchFamily="18" charset="2"/>
              <a:buChar char=""/>
              <a:defRPr sz="1800" kern="1200">
                <a:solidFill>
                  <a:schemeClr val="tx2"/>
                </a:solidFill>
                <a:latin typeface="+mn-lt"/>
                <a:ea typeface="+mn-ea"/>
                <a:cs typeface="+mn-cs"/>
              </a:defRPr>
            </a:lvl1pPr>
            <a:lvl2pPr marL="685800" indent="-228600" algn="l" defTabSz="914400" rtl="0" eaLnBrk="1" latinLnBrk="0" hangingPunct="1">
              <a:lnSpc>
                <a:spcPct val="100000"/>
              </a:lnSpc>
              <a:spcBef>
                <a:spcPts val="500"/>
              </a:spcBef>
              <a:buClr>
                <a:schemeClr val="accent2"/>
              </a:buClr>
              <a:buFont typeface="Wingdings 2" panose="05020102010507070707" pitchFamily="18" charset="2"/>
              <a:buChar char=""/>
              <a:defRPr sz="1600" kern="1200">
                <a:solidFill>
                  <a:schemeClr val="tx2"/>
                </a:solidFill>
                <a:latin typeface="+mn-lt"/>
                <a:ea typeface="+mn-ea"/>
                <a:cs typeface="+mn-cs"/>
              </a:defRPr>
            </a:lvl2pPr>
            <a:lvl3pPr marL="1143000" indent="-228600" algn="l" defTabSz="914400" rtl="0" eaLnBrk="1" latinLnBrk="0" hangingPunct="1">
              <a:lnSpc>
                <a:spcPct val="100000"/>
              </a:lnSpc>
              <a:spcBef>
                <a:spcPts val="500"/>
              </a:spcBef>
              <a:buClr>
                <a:schemeClr val="accent2"/>
              </a:buClr>
              <a:buFont typeface="Wingdings 2" panose="05020102010507070707" pitchFamily="18" charset="2"/>
              <a:buChar char=""/>
              <a:defRPr sz="1400" kern="1200">
                <a:solidFill>
                  <a:schemeClr val="tx2"/>
                </a:solidFill>
                <a:latin typeface="+mn-lt"/>
                <a:ea typeface="+mn-ea"/>
                <a:cs typeface="+mn-cs"/>
              </a:defRPr>
            </a:lvl3pPr>
            <a:lvl4pPr marL="1600200" indent="-228600" algn="l" defTabSz="914400" rtl="0" eaLnBrk="1" latinLnBrk="0" hangingPunct="1">
              <a:lnSpc>
                <a:spcPct val="100000"/>
              </a:lnSpc>
              <a:spcBef>
                <a:spcPts val="500"/>
              </a:spcBef>
              <a:buClr>
                <a:schemeClr val="accent2"/>
              </a:buClr>
              <a:buFont typeface="Wingdings 2" panose="05020102010507070707" pitchFamily="18" charset="2"/>
              <a:buChar char=""/>
              <a:defRPr sz="1200" kern="1200">
                <a:solidFill>
                  <a:schemeClr val="tx2"/>
                </a:solidFill>
                <a:latin typeface="+mn-lt"/>
                <a:ea typeface="+mn-ea"/>
                <a:cs typeface="+mn-cs"/>
              </a:defRPr>
            </a:lvl4pPr>
            <a:lvl5pPr marL="2057400" indent="-228600" algn="l" defTabSz="914400" rtl="0" eaLnBrk="1" latinLnBrk="0" hangingPunct="1">
              <a:lnSpc>
                <a:spcPct val="100000"/>
              </a:lnSpc>
              <a:spcBef>
                <a:spcPts val="500"/>
              </a:spcBef>
              <a:buClr>
                <a:schemeClr val="accent2"/>
              </a:buClr>
              <a:buFont typeface="Wingdings 2" panose="05020102010507070707" pitchFamily="18" charset="2"/>
              <a:buChar char=""/>
              <a:defRPr sz="11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67462" indent="-267462" defTabSz="713232">
              <a:spcBef>
                <a:spcPts val="780"/>
              </a:spcBef>
              <a:buFont typeface="Arial" panose="020B0604020202020204" pitchFamily="34" charset="0"/>
              <a:buChar char="•"/>
            </a:pPr>
            <a:r>
              <a:rPr lang="en-US" sz="1716" b="1" dirty="0"/>
              <a:t>Crimes against the person</a:t>
            </a:r>
          </a:p>
          <a:p>
            <a:pPr marL="724662" lvl="1" indent="-267462" defTabSz="713232">
              <a:spcBef>
                <a:spcPts val="780"/>
              </a:spcBef>
              <a:buFont typeface="Arial" panose="020B0604020202020204" pitchFamily="34" charset="0"/>
              <a:buChar char="•"/>
            </a:pPr>
            <a:r>
              <a:rPr lang="en-AU" sz="1100" b="0" i="0" dirty="0">
                <a:solidFill>
                  <a:srgbClr val="000000"/>
                </a:solidFill>
                <a:effectLst/>
                <a:latin typeface="roboto" panose="02000000000000000000" pitchFamily="2" charset="0"/>
                <a:ea typeface="roboto" panose="02000000000000000000" pitchFamily="2" charset="0"/>
                <a:cs typeface="roboto" panose="02000000000000000000" pitchFamily="2" charset="0"/>
              </a:rPr>
              <a:t>Homicide, Assault, Sexual offences, Abduction</a:t>
            </a:r>
            <a:r>
              <a:rPr lang="en-AU" sz="1100" b="1" i="0"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AU" sz="1100" b="0" i="0" dirty="0">
                <a:solidFill>
                  <a:srgbClr val="000000"/>
                </a:solidFill>
                <a:effectLst/>
                <a:latin typeface="roboto" panose="02000000000000000000" pitchFamily="2" charset="0"/>
                <a:ea typeface="roboto" panose="02000000000000000000" pitchFamily="2" charset="0"/>
                <a:cs typeface="roboto" panose="02000000000000000000" pitchFamily="2" charset="0"/>
              </a:rPr>
              <a:t>Robbery</a:t>
            </a:r>
            <a:r>
              <a:rPr lang="en-AU" sz="1100" b="1" i="0"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AU" sz="1100" b="0" i="0" dirty="0">
                <a:solidFill>
                  <a:srgbClr val="000000"/>
                </a:solidFill>
                <a:effectLst/>
                <a:latin typeface="roboto" panose="02000000000000000000" pitchFamily="2" charset="0"/>
                <a:ea typeface="roboto" panose="02000000000000000000" pitchFamily="2" charset="0"/>
                <a:cs typeface="roboto" panose="02000000000000000000" pitchFamily="2" charset="0"/>
              </a:rPr>
              <a:t>Blackmail and extortion, </a:t>
            </a:r>
            <a:r>
              <a:rPr lang="en-AU" sz="1100" b="0" i="0" dirty="0">
                <a:solidFill>
                  <a:srgbClr val="333333"/>
                </a:solidFill>
                <a:effectLst/>
                <a:latin typeface="roboto" panose="02000000000000000000" pitchFamily="2" charset="0"/>
                <a:ea typeface="roboto" panose="02000000000000000000" pitchFamily="2" charset="0"/>
                <a:cs typeface="roboto" panose="02000000000000000000" pitchFamily="2" charset="0"/>
              </a:rPr>
              <a:t>Stalking, harassment &amp; Dangerous and negligent acts endangering people</a:t>
            </a:r>
            <a:endParaRPr lang="en-US" sz="1516" b="1" dirty="0">
              <a:latin typeface="roboto" panose="02000000000000000000" pitchFamily="2" charset="0"/>
              <a:ea typeface="roboto" panose="02000000000000000000" pitchFamily="2" charset="0"/>
              <a:cs typeface="roboto" panose="02000000000000000000" pitchFamily="2" charset="0"/>
            </a:endParaRPr>
          </a:p>
          <a:p>
            <a:pPr marL="267462" indent="-267462" defTabSz="713232">
              <a:spcBef>
                <a:spcPts val="780"/>
              </a:spcBef>
              <a:buFont typeface="Arial" panose="020B0604020202020204" pitchFamily="34" charset="0"/>
              <a:buChar char="•"/>
            </a:pPr>
            <a:r>
              <a:rPr lang="en-US" sz="1716" b="1" dirty="0"/>
              <a:t>Property and deception offences</a:t>
            </a:r>
          </a:p>
          <a:p>
            <a:pPr marL="724662" lvl="1" indent="-267462" defTabSz="713232">
              <a:spcBef>
                <a:spcPts val="780"/>
              </a:spcBef>
              <a:buFont typeface="Arial" panose="020B0604020202020204" pitchFamily="34" charset="0"/>
              <a:buChar char="•"/>
            </a:pPr>
            <a:r>
              <a:rPr lang="en-AU" sz="1100" b="0" i="0" dirty="0">
                <a:solidFill>
                  <a:srgbClr val="000000"/>
                </a:solidFill>
                <a:effectLst/>
                <a:latin typeface="roboto" panose="02000000000000000000" pitchFamily="2" charset="0"/>
              </a:rPr>
              <a:t>Arson, Property damage, Burglary/Break and enter, Theft, Deception</a:t>
            </a:r>
            <a:endParaRPr lang="en-US" sz="1516" b="1" dirty="0"/>
          </a:p>
          <a:p>
            <a:pPr marL="267462" indent="-267462" defTabSz="713232">
              <a:spcBef>
                <a:spcPts val="780"/>
              </a:spcBef>
              <a:buFont typeface="Arial" panose="020B0604020202020204" pitchFamily="34" charset="0"/>
              <a:buChar char="•"/>
            </a:pPr>
            <a:r>
              <a:rPr lang="en-US" sz="1716" b="1" dirty="0"/>
              <a:t>Drug Offences</a:t>
            </a:r>
          </a:p>
          <a:p>
            <a:pPr marL="724662" lvl="1" indent="-267462" defTabSz="713232">
              <a:spcBef>
                <a:spcPts val="780"/>
              </a:spcBef>
              <a:buFont typeface="Arial" panose="020B0604020202020204" pitchFamily="34" charset="0"/>
              <a:buChar char="•"/>
            </a:pPr>
            <a:r>
              <a:rPr lang="en-AU" sz="1100" b="0" i="0" dirty="0">
                <a:solidFill>
                  <a:srgbClr val="000000"/>
                </a:solidFill>
                <a:effectLst/>
                <a:latin typeface="roboto" panose="02000000000000000000" pitchFamily="2" charset="0"/>
              </a:rPr>
              <a:t>Drug dealing, Cultivate or manufacture drugs, Drug use and possession</a:t>
            </a:r>
            <a:endParaRPr lang="en-US" sz="1516" b="1" dirty="0"/>
          </a:p>
          <a:p>
            <a:pPr marL="267462" indent="-267462" defTabSz="713232">
              <a:spcBef>
                <a:spcPts val="780"/>
              </a:spcBef>
              <a:buFont typeface="Arial" panose="020B0604020202020204" pitchFamily="34" charset="0"/>
              <a:buChar char="•"/>
            </a:pPr>
            <a:r>
              <a:rPr lang="en-US" sz="1716" b="1" dirty="0"/>
              <a:t>Public order and security offences</a:t>
            </a:r>
          </a:p>
          <a:p>
            <a:pPr marL="724662" lvl="1" indent="-267462" defTabSz="713232">
              <a:spcBef>
                <a:spcPts val="780"/>
              </a:spcBef>
              <a:buFont typeface="Arial" panose="020B0604020202020204" pitchFamily="34" charset="0"/>
              <a:buChar char="•"/>
            </a:pPr>
            <a:r>
              <a:rPr lang="en-AU" sz="1100" b="0" i="0" dirty="0">
                <a:solidFill>
                  <a:srgbClr val="000000"/>
                </a:solidFill>
                <a:effectLst/>
                <a:latin typeface="roboto" panose="02000000000000000000" pitchFamily="2" charset="0"/>
              </a:rPr>
              <a:t>Weapons and explosives, Disorderly and offensive conduct, Public nuisance, Public security offense</a:t>
            </a:r>
            <a:endParaRPr lang="en-US" sz="1516" b="1" dirty="0"/>
          </a:p>
          <a:p>
            <a:pPr marL="267462" indent="-267462" defTabSz="713232">
              <a:spcBef>
                <a:spcPts val="780"/>
              </a:spcBef>
              <a:buFont typeface="Arial" panose="020B0604020202020204" pitchFamily="34" charset="0"/>
              <a:buChar char="•"/>
            </a:pPr>
            <a:r>
              <a:rPr lang="en-US" sz="1716" b="1" dirty="0"/>
              <a:t>Justice procedures offences</a:t>
            </a:r>
          </a:p>
          <a:p>
            <a:pPr marL="724662" lvl="1" indent="-267462" defTabSz="713232">
              <a:spcBef>
                <a:spcPts val="780"/>
              </a:spcBef>
              <a:buFont typeface="Arial" panose="020B0604020202020204" pitchFamily="34" charset="0"/>
              <a:buChar char="•"/>
            </a:pPr>
            <a:r>
              <a:rPr lang="en-AU" sz="1100" dirty="0">
                <a:latin typeface="roboto" panose="02000000000000000000" pitchFamily="2" charset="0"/>
                <a:ea typeface="roboto" panose="02000000000000000000" pitchFamily="2" charset="0"/>
                <a:cs typeface="roboto" panose="02000000000000000000" pitchFamily="2" charset="0"/>
              </a:rPr>
              <a:t>Justice procedures, Breaches of orders</a:t>
            </a:r>
            <a:endParaRPr lang="en-US" sz="1100" b="1" dirty="0">
              <a:latin typeface="roboto" panose="02000000000000000000" pitchFamily="2" charset="0"/>
              <a:ea typeface="roboto" panose="02000000000000000000" pitchFamily="2" charset="0"/>
              <a:cs typeface="roboto" panose="02000000000000000000" pitchFamily="2" charset="0"/>
            </a:endParaRPr>
          </a:p>
          <a:p>
            <a:pPr marL="267462" indent="-267462" defTabSz="713232">
              <a:spcBef>
                <a:spcPts val="780"/>
              </a:spcBef>
              <a:buFont typeface="Arial" panose="020B0604020202020204" pitchFamily="34" charset="0"/>
              <a:buChar char="•"/>
            </a:pPr>
            <a:r>
              <a:rPr lang="en-US" sz="1716" b="1" dirty="0"/>
              <a:t>Other Offences</a:t>
            </a:r>
          </a:p>
          <a:p>
            <a:pPr marL="724662" lvl="1" indent="-267462" defTabSz="713232">
              <a:spcBef>
                <a:spcPts val="780"/>
              </a:spcBef>
              <a:buFont typeface="Arial" panose="020B0604020202020204" pitchFamily="34" charset="0"/>
              <a:buChar char="•"/>
            </a:pPr>
            <a:r>
              <a:rPr lang="en-AU" sz="1100" b="0" i="0" dirty="0">
                <a:solidFill>
                  <a:srgbClr val="000000"/>
                </a:solidFill>
                <a:effectLst/>
                <a:latin typeface="roboto" panose="02000000000000000000" pitchFamily="2" charset="0"/>
                <a:ea typeface="roboto" panose="02000000000000000000" pitchFamily="2" charset="0"/>
                <a:cs typeface="roboto" panose="02000000000000000000" pitchFamily="2" charset="0"/>
              </a:rPr>
              <a:t>Transport regulation offences, Other government regulatory offences</a:t>
            </a:r>
            <a:endParaRPr lang="en-US" sz="1100" b="1" dirty="0">
              <a:latin typeface="roboto" panose="02000000000000000000" pitchFamily="2" charset="0"/>
              <a:ea typeface="roboto" panose="02000000000000000000" pitchFamily="2" charset="0"/>
              <a:cs typeface="roboto" panose="02000000000000000000" pitchFamily="2" charset="0"/>
            </a:endParaRPr>
          </a:p>
          <a:p>
            <a:pPr marL="267462" indent="-267462" defTabSz="713232">
              <a:spcBef>
                <a:spcPts val="780"/>
              </a:spcBef>
              <a:buFont typeface="Arial" panose="020B0604020202020204" pitchFamily="34" charset="0"/>
              <a:buChar char="•"/>
            </a:pPr>
            <a:endParaRPr lang="en-US" sz="1716" dirty="0"/>
          </a:p>
        </p:txBody>
      </p:sp>
    </p:spTree>
    <p:extLst>
      <p:ext uri="{BB962C8B-B14F-4D97-AF65-F5344CB8AC3E}">
        <p14:creationId xmlns:p14="http://schemas.microsoft.com/office/powerpoint/2010/main" val="32094102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B6D6DC-14A8-D8C9-2C9B-12DFA2A4289E}"/>
              </a:ext>
            </a:extLst>
          </p:cNvPr>
          <p:cNvSpPr>
            <a:spLocks noGrp="1"/>
          </p:cNvSpPr>
          <p:nvPr>
            <p:ph type="title"/>
          </p:nvPr>
        </p:nvSpPr>
        <p:spPr>
          <a:xfrm>
            <a:off x="422402" y="211599"/>
            <a:ext cx="10851735" cy="1739267"/>
          </a:xfrm>
        </p:spPr>
        <p:txBody>
          <a:bodyPr vert="horz" lIns="91440" tIns="45720" rIns="91440" bIns="45720" rtlCol="0" anchor="t">
            <a:normAutofit/>
          </a:bodyPr>
          <a:lstStyle/>
          <a:p>
            <a:r>
              <a:rPr lang="en-US" dirty="0">
                <a:latin typeface="+mj-lt"/>
              </a:rPr>
              <a:t>Crime Types</a:t>
            </a:r>
          </a:p>
        </p:txBody>
      </p:sp>
      <p:sp>
        <p:nvSpPr>
          <p:cNvPr id="4" name="Content Placeholder 3">
            <a:extLst>
              <a:ext uri="{FF2B5EF4-FFF2-40B4-BE49-F238E27FC236}">
                <a16:creationId xmlns:a16="http://schemas.microsoft.com/office/drawing/2014/main" id="{DBD73478-2073-5869-3B24-F53D5DC87180}"/>
              </a:ext>
            </a:extLst>
          </p:cNvPr>
          <p:cNvSpPr>
            <a:spLocks noGrp="1"/>
          </p:cNvSpPr>
          <p:nvPr>
            <p:ph idx="1"/>
          </p:nvPr>
        </p:nvSpPr>
        <p:spPr/>
        <p:txBody>
          <a:bodyPr/>
          <a:lstStyle/>
          <a:p>
            <a:endParaRPr lang="en-AU"/>
          </a:p>
        </p:txBody>
      </p:sp>
      <p:pic>
        <p:nvPicPr>
          <p:cNvPr id="5" name="Picture 4">
            <a:extLst>
              <a:ext uri="{FF2B5EF4-FFF2-40B4-BE49-F238E27FC236}">
                <a16:creationId xmlns:a16="http://schemas.microsoft.com/office/drawing/2014/main" id="{45E62138-C58C-8B19-5C51-09C4FD6D21C0}"/>
              </a:ext>
            </a:extLst>
          </p:cNvPr>
          <p:cNvPicPr>
            <a:picLocks noChangeAspect="1"/>
          </p:cNvPicPr>
          <p:nvPr/>
        </p:nvPicPr>
        <p:blipFill>
          <a:blip r:embed="rId3"/>
          <a:stretch>
            <a:fillRect/>
          </a:stretch>
        </p:blipFill>
        <p:spPr>
          <a:xfrm>
            <a:off x="3054658" y="953856"/>
            <a:ext cx="9137342" cy="5157577"/>
          </a:xfrm>
          <a:prstGeom prst="rect">
            <a:avLst/>
          </a:prstGeom>
        </p:spPr>
      </p:pic>
      <p:sp>
        <p:nvSpPr>
          <p:cNvPr id="7" name="TextBox 6">
            <a:extLst>
              <a:ext uri="{FF2B5EF4-FFF2-40B4-BE49-F238E27FC236}">
                <a16:creationId xmlns:a16="http://schemas.microsoft.com/office/drawing/2014/main" id="{4CF152EA-6437-9A4C-CE8F-869B50E77497}"/>
              </a:ext>
            </a:extLst>
          </p:cNvPr>
          <p:cNvSpPr txBox="1"/>
          <p:nvPr/>
        </p:nvSpPr>
        <p:spPr>
          <a:xfrm>
            <a:off x="14317559" y="3164823"/>
            <a:ext cx="3700432" cy="2585323"/>
          </a:xfrm>
          <a:prstGeom prst="rect">
            <a:avLst/>
          </a:prstGeom>
          <a:noFill/>
        </p:spPr>
        <p:txBody>
          <a:bodyPr wrap="square" rtlCol="0">
            <a:spAutoFit/>
          </a:bodyPr>
          <a:lstStyle/>
          <a:p>
            <a:r>
              <a:rPr lang="en-AU" b="1" dirty="0"/>
              <a:t>Inner Suburbs: 	</a:t>
            </a:r>
            <a:r>
              <a:rPr lang="en-AU" b="1" dirty="0">
                <a:solidFill>
                  <a:srgbClr val="00B050"/>
                </a:solidFill>
              </a:rPr>
              <a:t>15 postcodes</a:t>
            </a:r>
          </a:p>
          <a:p>
            <a:r>
              <a:rPr lang="en-AU" b="1" dirty="0"/>
              <a:t>7 police stations.  0.47</a:t>
            </a:r>
          </a:p>
          <a:p>
            <a:endParaRPr lang="en-AU" b="1" dirty="0"/>
          </a:p>
          <a:p>
            <a:r>
              <a:rPr lang="en-AU" b="1" dirty="0"/>
              <a:t>Mid Suburbs:	 </a:t>
            </a:r>
            <a:r>
              <a:rPr lang="en-AU" b="1" dirty="0">
                <a:solidFill>
                  <a:srgbClr val="C00000"/>
                </a:solidFill>
              </a:rPr>
              <a:t>111 Postcodes</a:t>
            </a:r>
          </a:p>
          <a:p>
            <a:r>
              <a:rPr lang="en-AU" b="1" dirty="0"/>
              <a:t>44 police stations 0.40</a:t>
            </a:r>
          </a:p>
          <a:p>
            <a:endParaRPr lang="en-AU" b="1" dirty="0"/>
          </a:p>
          <a:p>
            <a:r>
              <a:rPr lang="en-AU" b="1" dirty="0"/>
              <a:t>Outer Suburbs:	 </a:t>
            </a:r>
            <a:r>
              <a:rPr lang="en-AU" b="1" dirty="0">
                <a:solidFill>
                  <a:srgbClr val="FF0000"/>
                </a:solidFill>
              </a:rPr>
              <a:t>71 Postcodes</a:t>
            </a:r>
          </a:p>
          <a:p>
            <a:r>
              <a:rPr lang="en-AU" b="1" dirty="0"/>
              <a:t>33 police stations  0.46</a:t>
            </a:r>
          </a:p>
          <a:p>
            <a:endParaRPr lang="en-AU" dirty="0"/>
          </a:p>
        </p:txBody>
      </p:sp>
      <p:sp>
        <p:nvSpPr>
          <p:cNvPr id="12" name="TextBox 11">
            <a:extLst>
              <a:ext uri="{FF2B5EF4-FFF2-40B4-BE49-F238E27FC236}">
                <a16:creationId xmlns:a16="http://schemas.microsoft.com/office/drawing/2014/main" id="{6ABFB446-2272-9812-1FE5-392734A9E73E}"/>
              </a:ext>
            </a:extLst>
          </p:cNvPr>
          <p:cNvSpPr txBox="1"/>
          <p:nvPr/>
        </p:nvSpPr>
        <p:spPr>
          <a:xfrm>
            <a:off x="-52697" y="2037886"/>
            <a:ext cx="3700432" cy="2862322"/>
          </a:xfrm>
          <a:prstGeom prst="rect">
            <a:avLst/>
          </a:prstGeom>
          <a:noFill/>
        </p:spPr>
        <p:txBody>
          <a:bodyPr wrap="square" rtlCol="0">
            <a:spAutoFit/>
          </a:bodyPr>
          <a:lstStyle/>
          <a:p>
            <a:r>
              <a:rPr lang="en-AU" b="1" dirty="0"/>
              <a:t>Inner Suburbs: 	</a:t>
            </a:r>
            <a:endParaRPr lang="en-AU" b="1" dirty="0">
              <a:solidFill>
                <a:srgbClr val="00B050"/>
              </a:solidFill>
            </a:endParaRPr>
          </a:p>
          <a:p>
            <a:endParaRPr lang="en-AU" b="1" dirty="0"/>
          </a:p>
          <a:p>
            <a:endParaRPr lang="en-AU" b="1" dirty="0"/>
          </a:p>
          <a:p>
            <a:endParaRPr lang="en-AU" b="1" dirty="0"/>
          </a:p>
          <a:p>
            <a:r>
              <a:rPr lang="en-AU" b="1" dirty="0"/>
              <a:t>Mid Suburbs:	</a:t>
            </a:r>
            <a:endParaRPr lang="en-AU" b="1" dirty="0">
              <a:solidFill>
                <a:srgbClr val="C00000"/>
              </a:solidFill>
            </a:endParaRPr>
          </a:p>
          <a:p>
            <a:endParaRPr lang="en-AU" b="1" dirty="0"/>
          </a:p>
          <a:p>
            <a:endParaRPr lang="en-AU" b="1" dirty="0"/>
          </a:p>
          <a:p>
            <a:endParaRPr lang="en-AU" b="1" dirty="0"/>
          </a:p>
          <a:p>
            <a:r>
              <a:rPr lang="en-AU" b="1" dirty="0"/>
              <a:t>Outer Suburbs:	</a:t>
            </a:r>
            <a:endParaRPr lang="en-AU" b="1" dirty="0">
              <a:solidFill>
                <a:srgbClr val="FF0000"/>
              </a:solidFill>
            </a:endParaRPr>
          </a:p>
          <a:p>
            <a:endParaRPr lang="en-AU" dirty="0"/>
          </a:p>
        </p:txBody>
      </p:sp>
      <p:sp>
        <p:nvSpPr>
          <p:cNvPr id="13" name="TextBox 12">
            <a:extLst>
              <a:ext uri="{FF2B5EF4-FFF2-40B4-BE49-F238E27FC236}">
                <a16:creationId xmlns:a16="http://schemas.microsoft.com/office/drawing/2014/main" id="{7D79A9C1-B88C-1C45-5B07-E569020200F9}"/>
              </a:ext>
            </a:extLst>
          </p:cNvPr>
          <p:cNvSpPr txBox="1"/>
          <p:nvPr/>
        </p:nvSpPr>
        <p:spPr>
          <a:xfrm>
            <a:off x="27661" y="2407364"/>
            <a:ext cx="3700432" cy="2862322"/>
          </a:xfrm>
          <a:prstGeom prst="rect">
            <a:avLst/>
          </a:prstGeom>
          <a:noFill/>
        </p:spPr>
        <p:txBody>
          <a:bodyPr wrap="square" rtlCol="0">
            <a:spAutoFit/>
          </a:bodyPr>
          <a:lstStyle/>
          <a:p>
            <a:r>
              <a:rPr lang="en-AU" b="1" dirty="0"/>
              <a:t>7 police stations. </a:t>
            </a:r>
          </a:p>
          <a:p>
            <a:endParaRPr lang="en-AU" b="1" dirty="0"/>
          </a:p>
          <a:p>
            <a:endParaRPr lang="en-AU" b="1" dirty="0"/>
          </a:p>
          <a:p>
            <a:endParaRPr lang="en-AU" b="1" dirty="0"/>
          </a:p>
          <a:p>
            <a:r>
              <a:rPr lang="en-AU" b="1" dirty="0"/>
              <a:t>44 police stations</a:t>
            </a:r>
          </a:p>
          <a:p>
            <a:endParaRPr lang="en-AU" b="1" dirty="0"/>
          </a:p>
          <a:p>
            <a:endParaRPr lang="en-AU" b="1" dirty="0"/>
          </a:p>
          <a:p>
            <a:endParaRPr lang="en-AU" b="1" dirty="0"/>
          </a:p>
          <a:p>
            <a:r>
              <a:rPr lang="en-AU" b="1" dirty="0"/>
              <a:t>33 police stations</a:t>
            </a:r>
          </a:p>
          <a:p>
            <a:endParaRPr lang="en-AU" dirty="0"/>
          </a:p>
        </p:txBody>
      </p:sp>
      <p:sp>
        <p:nvSpPr>
          <p:cNvPr id="14" name="TextBox 13">
            <a:extLst>
              <a:ext uri="{FF2B5EF4-FFF2-40B4-BE49-F238E27FC236}">
                <a16:creationId xmlns:a16="http://schemas.microsoft.com/office/drawing/2014/main" id="{953AC9A4-4D6A-143B-2B3B-53A3D629826B}"/>
              </a:ext>
            </a:extLst>
          </p:cNvPr>
          <p:cNvSpPr txBox="1"/>
          <p:nvPr/>
        </p:nvSpPr>
        <p:spPr>
          <a:xfrm>
            <a:off x="1656376" y="4265229"/>
            <a:ext cx="3700432" cy="369332"/>
          </a:xfrm>
          <a:prstGeom prst="rect">
            <a:avLst/>
          </a:prstGeom>
          <a:noFill/>
        </p:spPr>
        <p:txBody>
          <a:bodyPr wrap="square" rtlCol="0">
            <a:spAutoFit/>
          </a:bodyPr>
          <a:lstStyle/>
          <a:p>
            <a:r>
              <a:rPr lang="en-AU" b="1" dirty="0">
                <a:solidFill>
                  <a:srgbClr val="FF0000"/>
                </a:solidFill>
              </a:rPr>
              <a:t>71 Postcodes</a:t>
            </a:r>
            <a:endParaRPr lang="en-AU" dirty="0"/>
          </a:p>
        </p:txBody>
      </p:sp>
      <p:sp>
        <p:nvSpPr>
          <p:cNvPr id="16" name="TextBox 15">
            <a:extLst>
              <a:ext uri="{FF2B5EF4-FFF2-40B4-BE49-F238E27FC236}">
                <a16:creationId xmlns:a16="http://schemas.microsoft.com/office/drawing/2014/main" id="{7219CED4-8D23-5D77-1002-E28A2C5E0C2D}"/>
              </a:ext>
            </a:extLst>
          </p:cNvPr>
          <p:cNvSpPr txBox="1"/>
          <p:nvPr/>
        </p:nvSpPr>
        <p:spPr>
          <a:xfrm>
            <a:off x="1417416" y="3145881"/>
            <a:ext cx="3700432" cy="369332"/>
          </a:xfrm>
          <a:prstGeom prst="rect">
            <a:avLst/>
          </a:prstGeom>
          <a:noFill/>
        </p:spPr>
        <p:txBody>
          <a:bodyPr wrap="square" rtlCol="0">
            <a:spAutoFit/>
          </a:bodyPr>
          <a:lstStyle/>
          <a:p>
            <a:r>
              <a:rPr lang="en-AU" b="1" dirty="0">
                <a:solidFill>
                  <a:srgbClr val="C00000"/>
                </a:solidFill>
              </a:rPr>
              <a:t>111 Postcodes</a:t>
            </a:r>
            <a:endParaRPr lang="en-AU" dirty="0"/>
          </a:p>
        </p:txBody>
      </p:sp>
      <p:sp>
        <p:nvSpPr>
          <p:cNvPr id="17" name="TextBox 16">
            <a:extLst>
              <a:ext uri="{FF2B5EF4-FFF2-40B4-BE49-F238E27FC236}">
                <a16:creationId xmlns:a16="http://schemas.microsoft.com/office/drawing/2014/main" id="{D18B0B0E-AB02-1FC9-7C53-41C11E847DFD}"/>
              </a:ext>
            </a:extLst>
          </p:cNvPr>
          <p:cNvSpPr txBox="1"/>
          <p:nvPr/>
        </p:nvSpPr>
        <p:spPr>
          <a:xfrm>
            <a:off x="1563114" y="2038774"/>
            <a:ext cx="3700432" cy="369332"/>
          </a:xfrm>
          <a:prstGeom prst="rect">
            <a:avLst/>
          </a:prstGeom>
          <a:noFill/>
        </p:spPr>
        <p:txBody>
          <a:bodyPr wrap="square" rtlCol="0">
            <a:spAutoFit/>
          </a:bodyPr>
          <a:lstStyle/>
          <a:p>
            <a:r>
              <a:rPr lang="en-AU" b="1" dirty="0">
                <a:solidFill>
                  <a:srgbClr val="00B050"/>
                </a:solidFill>
              </a:rPr>
              <a:t>15 postcodes</a:t>
            </a:r>
            <a:endParaRPr lang="en-AU" dirty="0"/>
          </a:p>
        </p:txBody>
      </p:sp>
      <p:sp>
        <p:nvSpPr>
          <p:cNvPr id="18" name="TextBox 17">
            <a:extLst>
              <a:ext uri="{FF2B5EF4-FFF2-40B4-BE49-F238E27FC236}">
                <a16:creationId xmlns:a16="http://schemas.microsoft.com/office/drawing/2014/main" id="{A6745657-59D5-F053-E083-2D29F894B2C8}"/>
              </a:ext>
            </a:extLst>
          </p:cNvPr>
          <p:cNvSpPr txBox="1"/>
          <p:nvPr/>
        </p:nvSpPr>
        <p:spPr>
          <a:xfrm>
            <a:off x="1991500" y="2407364"/>
            <a:ext cx="917037" cy="2862322"/>
          </a:xfrm>
          <a:prstGeom prst="rect">
            <a:avLst/>
          </a:prstGeom>
          <a:noFill/>
        </p:spPr>
        <p:txBody>
          <a:bodyPr wrap="square" rtlCol="0">
            <a:spAutoFit/>
          </a:bodyPr>
          <a:lstStyle/>
          <a:p>
            <a:r>
              <a:rPr lang="en-AU" b="1" dirty="0">
                <a:solidFill>
                  <a:srgbClr val="FFC000"/>
                </a:solidFill>
              </a:rPr>
              <a:t>0.47</a:t>
            </a:r>
          </a:p>
          <a:p>
            <a:endParaRPr lang="en-AU" b="1" dirty="0">
              <a:solidFill>
                <a:srgbClr val="FFC000"/>
              </a:solidFill>
            </a:endParaRPr>
          </a:p>
          <a:p>
            <a:endParaRPr lang="en-AU" b="1" dirty="0">
              <a:solidFill>
                <a:srgbClr val="FFC000"/>
              </a:solidFill>
            </a:endParaRPr>
          </a:p>
          <a:p>
            <a:endParaRPr lang="en-AU" b="1" dirty="0">
              <a:solidFill>
                <a:srgbClr val="FFC000"/>
              </a:solidFill>
            </a:endParaRPr>
          </a:p>
          <a:p>
            <a:r>
              <a:rPr lang="en-AU" b="1" dirty="0">
                <a:solidFill>
                  <a:srgbClr val="FFC000"/>
                </a:solidFill>
              </a:rPr>
              <a:t>0.40</a:t>
            </a:r>
          </a:p>
          <a:p>
            <a:endParaRPr lang="en-AU" b="1" dirty="0">
              <a:solidFill>
                <a:srgbClr val="FFC000"/>
              </a:solidFill>
            </a:endParaRPr>
          </a:p>
          <a:p>
            <a:endParaRPr lang="en-AU" b="1" dirty="0">
              <a:solidFill>
                <a:srgbClr val="FFC000"/>
              </a:solidFill>
            </a:endParaRPr>
          </a:p>
          <a:p>
            <a:endParaRPr lang="en-AU" b="1" dirty="0">
              <a:solidFill>
                <a:srgbClr val="FFC000"/>
              </a:solidFill>
            </a:endParaRPr>
          </a:p>
          <a:p>
            <a:r>
              <a:rPr lang="en-AU" b="1" dirty="0">
                <a:solidFill>
                  <a:srgbClr val="FFC000"/>
                </a:solidFill>
              </a:rPr>
              <a:t>0.46</a:t>
            </a:r>
          </a:p>
          <a:p>
            <a:endParaRPr lang="en-AU" dirty="0"/>
          </a:p>
        </p:txBody>
      </p:sp>
    </p:spTree>
    <p:extLst>
      <p:ext uri="{BB962C8B-B14F-4D97-AF65-F5344CB8AC3E}">
        <p14:creationId xmlns:p14="http://schemas.microsoft.com/office/powerpoint/2010/main" val="235901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6" grpId="0"/>
      <p:bldP spid="17" grpId="0"/>
      <p:bldP spid="1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793B67-4321-AE96-3488-EEB7AC5C49F8}"/>
              </a:ext>
            </a:extLst>
          </p:cNvPr>
          <p:cNvSpPr>
            <a:spLocks noGrp="1"/>
          </p:cNvSpPr>
          <p:nvPr>
            <p:ph type="ctrTitle"/>
          </p:nvPr>
        </p:nvSpPr>
        <p:spPr>
          <a:xfrm>
            <a:off x="1489039" y="691429"/>
            <a:ext cx="9213920" cy="2737570"/>
          </a:xfrm>
        </p:spPr>
        <p:txBody>
          <a:bodyPr>
            <a:normAutofit/>
          </a:bodyPr>
          <a:lstStyle/>
          <a:p>
            <a:r>
              <a:rPr lang="en-AU" sz="5400"/>
              <a:t>Factor 3:</a:t>
            </a:r>
          </a:p>
        </p:txBody>
      </p:sp>
      <p:sp>
        <p:nvSpPr>
          <p:cNvPr id="5" name="Subtitle 4">
            <a:extLst>
              <a:ext uri="{FF2B5EF4-FFF2-40B4-BE49-F238E27FC236}">
                <a16:creationId xmlns:a16="http://schemas.microsoft.com/office/drawing/2014/main" id="{4CBF04EB-C50E-161E-4BA1-E9F71CC68708}"/>
              </a:ext>
            </a:extLst>
          </p:cNvPr>
          <p:cNvSpPr>
            <a:spLocks noGrp="1"/>
          </p:cNvSpPr>
          <p:nvPr>
            <p:ph type="subTitle" idx="1"/>
          </p:nvPr>
        </p:nvSpPr>
        <p:spPr>
          <a:xfrm>
            <a:off x="1489039" y="3620467"/>
            <a:ext cx="9213911" cy="2222280"/>
          </a:xfrm>
        </p:spPr>
        <p:txBody>
          <a:bodyPr>
            <a:normAutofit/>
          </a:bodyPr>
          <a:lstStyle/>
          <a:p>
            <a:r>
              <a:rPr lang="en-AU" dirty="0"/>
              <a:t>Education</a:t>
            </a:r>
          </a:p>
        </p:txBody>
      </p:sp>
    </p:spTree>
    <p:extLst>
      <p:ext uri="{BB962C8B-B14F-4D97-AF65-F5344CB8AC3E}">
        <p14:creationId xmlns:p14="http://schemas.microsoft.com/office/powerpoint/2010/main" val="1870627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700"/>
                                        <p:tgtEl>
                                          <p:spTgt spid="5">
                                            <p:txEl>
                                              <p:pRg st="0" end="0"/>
                                            </p:txEl>
                                          </p:spTgt>
                                        </p:tgtEl>
                                      </p:cBhvr>
                                    </p:animEffect>
                                  </p:childTnLst>
                                </p:cTn>
                              </p:par>
                              <p:par>
                                <p:cTn id="8" presetID="10" presetClass="entr" presetSubtype="0" fill="hold" grpId="0" nodeType="withEffect">
                                  <p:stCondLst>
                                    <p:cond delay="500"/>
                                  </p:stCondLst>
                                  <p:iterate>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B6D6DC-14A8-D8C9-2C9B-12DFA2A4289E}"/>
              </a:ext>
            </a:extLst>
          </p:cNvPr>
          <p:cNvSpPr>
            <a:spLocks noGrp="1"/>
          </p:cNvSpPr>
          <p:nvPr>
            <p:ph type="title"/>
          </p:nvPr>
        </p:nvSpPr>
        <p:spPr>
          <a:xfrm>
            <a:off x="422402" y="211599"/>
            <a:ext cx="10851735" cy="1739267"/>
          </a:xfrm>
        </p:spPr>
        <p:txBody>
          <a:bodyPr vert="horz" lIns="91440" tIns="45720" rIns="91440" bIns="45720" rtlCol="0" anchor="t">
            <a:normAutofit/>
          </a:bodyPr>
          <a:lstStyle/>
          <a:p>
            <a:r>
              <a:rPr lang="en-US" dirty="0">
                <a:latin typeface="+mj-lt"/>
              </a:rPr>
              <a:t>School Types</a:t>
            </a:r>
          </a:p>
        </p:txBody>
      </p:sp>
      <p:sp>
        <p:nvSpPr>
          <p:cNvPr id="15" name="Text Placeholder 14">
            <a:extLst>
              <a:ext uri="{FF2B5EF4-FFF2-40B4-BE49-F238E27FC236}">
                <a16:creationId xmlns:a16="http://schemas.microsoft.com/office/drawing/2014/main" id="{3C440601-7589-7E20-BFEA-D89A1257B60F}"/>
              </a:ext>
            </a:extLst>
          </p:cNvPr>
          <p:cNvSpPr>
            <a:spLocks noGrp="1"/>
          </p:cNvSpPr>
          <p:nvPr>
            <p:ph type="body" sz="half" idx="2"/>
          </p:nvPr>
        </p:nvSpPr>
        <p:spPr>
          <a:xfrm>
            <a:off x="422402" y="1137888"/>
            <a:ext cx="4036387" cy="2880510"/>
          </a:xfrm>
        </p:spPr>
        <p:txBody>
          <a:bodyPr>
            <a:normAutofit/>
          </a:bodyPr>
          <a:lstStyle/>
          <a:p>
            <a:pPr marL="267462" indent="-267462" defTabSz="713232">
              <a:spcBef>
                <a:spcPts val="780"/>
              </a:spcBef>
              <a:buFont typeface="Arial" panose="020B0604020202020204" pitchFamily="34" charset="0"/>
              <a:buChar char="•"/>
            </a:pPr>
            <a:r>
              <a:rPr lang="en-US" sz="1716" dirty="0"/>
              <a:t>On average there are approximately 4 primary schools per suburb, and 1 high school.</a:t>
            </a:r>
          </a:p>
          <a:p>
            <a:pPr marL="267462" indent="-267462" defTabSz="713232">
              <a:spcBef>
                <a:spcPts val="780"/>
              </a:spcBef>
              <a:buFont typeface="Arial" panose="020B0604020202020204" pitchFamily="34" charset="0"/>
              <a:buChar char="•"/>
            </a:pPr>
            <a:r>
              <a:rPr lang="en-US" sz="1716" dirty="0"/>
              <a:t>Language, Primary/Secondary and Special Schools are rare.</a:t>
            </a:r>
          </a:p>
          <a:p>
            <a:pPr marL="267462" indent="-267462" defTabSz="713232">
              <a:spcBef>
                <a:spcPts val="780"/>
              </a:spcBef>
              <a:buFont typeface="Arial" panose="020B0604020202020204" pitchFamily="34" charset="0"/>
              <a:buChar char="•"/>
            </a:pPr>
            <a:endParaRPr lang="en-US" sz="1716" kern="1200" dirty="0">
              <a:solidFill>
                <a:schemeClr val="tx2"/>
              </a:solidFill>
              <a:latin typeface="+mn-lt"/>
              <a:ea typeface="+mn-ea"/>
              <a:cs typeface="+mn-cs"/>
            </a:endParaRPr>
          </a:p>
        </p:txBody>
      </p:sp>
      <p:pic>
        <p:nvPicPr>
          <p:cNvPr id="14" name="Picture 13">
            <a:extLst>
              <a:ext uri="{FF2B5EF4-FFF2-40B4-BE49-F238E27FC236}">
                <a16:creationId xmlns:a16="http://schemas.microsoft.com/office/drawing/2014/main" id="{EC781309-23C7-37A1-4BD8-BFB3A0BC7DED}"/>
              </a:ext>
            </a:extLst>
          </p:cNvPr>
          <p:cNvPicPr>
            <a:picLocks noChangeAspect="1"/>
          </p:cNvPicPr>
          <p:nvPr/>
        </p:nvPicPr>
        <p:blipFill>
          <a:blip r:embed="rId3"/>
          <a:stretch>
            <a:fillRect/>
          </a:stretch>
        </p:blipFill>
        <p:spPr>
          <a:xfrm>
            <a:off x="203200" y="3006463"/>
            <a:ext cx="4766008" cy="2295209"/>
          </a:xfrm>
          <a:prstGeom prst="rect">
            <a:avLst/>
          </a:prstGeom>
        </p:spPr>
      </p:pic>
      <p:sp>
        <p:nvSpPr>
          <p:cNvPr id="10" name="Rectangle 9">
            <a:extLst>
              <a:ext uri="{FF2B5EF4-FFF2-40B4-BE49-F238E27FC236}">
                <a16:creationId xmlns:a16="http://schemas.microsoft.com/office/drawing/2014/main" id="{D4D2F45F-DC24-A733-4952-4409FC73B053}"/>
              </a:ext>
            </a:extLst>
          </p:cNvPr>
          <p:cNvSpPr/>
          <p:nvPr/>
        </p:nvSpPr>
        <p:spPr>
          <a:xfrm>
            <a:off x="489527" y="3971214"/>
            <a:ext cx="4438516" cy="379113"/>
          </a:xfrm>
          <a:prstGeom prst="rect">
            <a:avLst/>
          </a:prstGeom>
          <a:noFill/>
          <a:ln w="19050">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7" name="Picture 16">
            <a:extLst>
              <a:ext uri="{FF2B5EF4-FFF2-40B4-BE49-F238E27FC236}">
                <a16:creationId xmlns:a16="http://schemas.microsoft.com/office/drawing/2014/main" id="{CC6A75E7-7945-B6DB-A912-559D8490ED45}"/>
              </a:ext>
            </a:extLst>
          </p:cNvPr>
          <p:cNvPicPr>
            <a:picLocks noChangeAspect="1"/>
          </p:cNvPicPr>
          <p:nvPr/>
        </p:nvPicPr>
        <p:blipFill>
          <a:blip r:embed="rId4"/>
          <a:stretch>
            <a:fillRect/>
          </a:stretch>
        </p:blipFill>
        <p:spPr>
          <a:xfrm>
            <a:off x="5487260" y="1137888"/>
            <a:ext cx="6139089" cy="4559254"/>
          </a:xfrm>
          <a:prstGeom prst="rect">
            <a:avLst/>
          </a:prstGeom>
        </p:spPr>
      </p:pic>
    </p:spTree>
    <p:extLst>
      <p:ext uri="{BB962C8B-B14F-4D97-AF65-F5344CB8AC3E}">
        <p14:creationId xmlns:p14="http://schemas.microsoft.com/office/powerpoint/2010/main" val="12485858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B6D6DC-14A8-D8C9-2C9B-12DFA2A4289E}"/>
              </a:ext>
            </a:extLst>
          </p:cNvPr>
          <p:cNvSpPr>
            <a:spLocks noGrp="1"/>
          </p:cNvSpPr>
          <p:nvPr>
            <p:ph type="title"/>
          </p:nvPr>
        </p:nvSpPr>
        <p:spPr>
          <a:xfrm>
            <a:off x="422402" y="211599"/>
            <a:ext cx="10851735" cy="1739267"/>
          </a:xfrm>
        </p:spPr>
        <p:txBody>
          <a:bodyPr vert="horz" lIns="91440" tIns="45720" rIns="91440" bIns="45720" rtlCol="0" anchor="t">
            <a:normAutofit/>
          </a:bodyPr>
          <a:lstStyle/>
          <a:p>
            <a:r>
              <a:rPr lang="en-US" dirty="0">
                <a:latin typeface="+mj-lt"/>
              </a:rPr>
              <a:t>Education Sectors</a:t>
            </a:r>
          </a:p>
        </p:txBody>
      </p:sp>
      <p:pic>
        <p:nvPicPr>
          <p:cNvPr id="9" name="Picture 8">
            <a:extLst>
              <a:ext uri="{FF2B5EF4-FFF2-40B4-BE49-F238E27FC236}">
                <a16:creationId xmlns:a16="http://schemas.microsoft.com/office/drawing/2014/main" id="{9BA16C8E-0C2B-B1F8-0C44-731B1F4B03AD}"/>
              </a:ext>
            </a:extLst>
          </p:cNvPr>
          <p:cNvPicPr>
            <a:picLocks noChangeAspect="1"/>
          </p:cNvPicPr>
          <p:nvPr/>
        </p:nvPicPr>
        <p:blipFill>
          <a:blip r:embed="rId3"/>
          <a:stretch>
            <a:fillRect/>
          </a:stretch>
        </p:blipFill>
        <p:spPr>
          <a:xfrm>
            <a:off x="29765" y="2014660"/>
            <a:ext cx="4003380" cy="3157989"/>
          </a:xfrm>
          <a:prstGeom prst="rect">
            <a:avLst/>
          </a:prstGeom>
        </p:spPr>
      </p:pic>
      <p:pic>
        <p:nvPicPr>
          <p:cNvPr id="11" name="Picture 10">
            <a:extLst>
              <a:ext uri="{FF2B5EF4-FFF2-40B4-BE49-F238E27FC236}">
                <a16:creationId xmlns:a16="http://schemas.microsoft.com/office/drawing/2014/main" id="{822D5EE8-7F4D-0E7F-060A-03E0BFEDA9EF}"/>
              </a:ext>
            </a:extLst>
          </p:cNvPr>
          <p:cNvPicPr>
            <a:picLocks noChangeAspect="1"/>
          </p:cNvPicPr>
          <p:nvPr/>
        </p:nvPicPr>
        <p:blipFill>
          <a:blip r:embed="rId4"/>
          <a:stretch>
            <a:fillRect/>
          </a:stretch>
        </p:blipFill>
        <p:spPr>
          <a:xfrm>
            <a:off x="4033144" y="2003120"/>
            <a:ext cx="4080233" cy="3157989"/>
          </a:xfrm>
          <a:prstGeom prst="rect">
            <a:avLst/>
          </a:prstGeom>
        </p:spPr>
      </p:pic>
      <p:pic>
        <p:nvPicPr>
          <p:cNvPr id="13" name="Picture 12">
            <a:extLst>
              <a:ext uri="{FF2B5EF4-FFF2-40B4-BE49-F238E27FC236}">
                <a16:creationId xmlns:a16="http://schemas.microsoft.com/office/drawing/2014/main" id="{3FEA3C64-BC51-17B4-7384-188106439BBE}"/>
              </a:ext>
            </a:extLst>
          </p:cNvPr>
          <p:cNvPicPr>
            <a:picLocks noChangeAspect="1"/>
          </p:cNvPicPr>
          <p:nvPr/>
        </p:nvPicPr>
        <p:blipFill>
          <a:blip r:embed="rId5"/>
          <a:stretch>
            <a:fillRect/>
          </a:stretch>
        </p:blipFill>
        <p:spPr>
          <a:xfrm>
            <a:off x="8113377" y="2046541"/>
            <a:ext cx="4011857" cy="3071146"/>
          </a:xfrm>
          <a:prstGeom prst="rect">
            <a:avLst/>
          </a:prstGeom>
        </p:spPr>
      </p:pic>
      <p:cxnSp>
        <p:nvCxnSpPr>
          <p:cNvPr id="16" name="Straight Arrow Connector 15">
            <a:extLst>
              <a:ext uri="{FF2B5EF4-FFF2-40B4-BE49-F238E27FC236}">
                <a16:creationId xmlns:a16="http://schemas.microsoft.com/office/drawing/2014/main" id="{990CDD38-C760-A88A-12F9-AE6D72CCFA64}"/>
              </a:ext>
            </a:extLst>
          </p:cNvPr>
          <p:cNvCxnSpPr>
            <a:cxnSpLocks/>
          </p:cNvCxnSpPr>
          <p:nvPr/>
        </p:nvCxnSpPr>
        <p:spPr>
          <a:xfrm flipH="1">
            <a:off x="8560526" y="1632943"/>
            <a:ext cx="635725" cy="918669"/>
          </a:xfrm>
          <a:prstGeom prst="straightConnector1">
            <a:avLst/>
          </a:prstGeom>
          <a:ln>
            <a:solidFill>
              <a:schemeClr val="accent4"/>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55CD418D-6E4F-109E-262F-61413846434E}"/>
              </a:ext>
            </a:extLst>
          </p:cNvPr>
          <p:cNvCxnSpPr>
            <a:cxnSpLocks/>
          </p:cNvCxnSpPr>
          <p:nvPr/>
        </p:nvCxnSpPr>
        <p:spPr>
          <a:xfrm>
            <a:off x="10702834" y="1632943"/>
            <a:ext cx="1018452" cy="918669"/>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4F5DEC46-8F5F-911F-D9A3-44B7671B4374}"/>
              </a:ext>
            </a:extLst>
          </p:cNvPr>
          <p:cNvSpPr txBox="1"/>
          <p:nvPr/>
        </p:nvSpPr>
        <p:spPr>
          <a:xfrm>
            <a:off x="8878388" y="1119024"/>
            <a:ext cx="2191626" cy="461665"/>
          </a:xfrm>
          <a:prstGeom prst="rect">
            <a:avLst/>
          </a:prstGeom>
          <a:noFill/>
        </p:spPr>
        <p:txBody>
          <a:bodyPr wrap="none" rtlCol="0">
            <a:spAutoFit/>
          </a:bodyPr>
          <a:lstStyle/>
          <a:p>
            <a:r>
              <a:rPr lang="en-AU" sz="1200" dirty="0"/>
              <a:t>Highest number of schools:</a:t>
            </a:r>
          </a:p>
          <a:p>
            <a:r>
              <a:rPr lang="en-AU" sz="1200" dirty="0"/>
              <a:t>Postcodes 3029, 3030, 3977</a:t>
            </a:r>
          </a:p>
        </p:txBody>
      </p:sp>
      <p:sp>
        <p:nvSpPr>
          <p:cNvPr id="3" name="Text Placeholder 14">
            <a:extLst>
              <a:ext uri="{FF2B5EF4-FFF2-40B4-BE49-F238E27FC236}">
                <a16:creationId xmlns:a16="http://schemas.microsoft.com/office/drawing/2014/main" id="{95211BEB-C9D7-7CB9-CFE4-84A0CCBF464C}"/>
              </a:ext>
            </a:extLst>
          </p:cNvPr>
          <p:cNvSpPr>
            <a:spLocks noGrp="1"/>
          </p:cNvSpPr>
          <p:nvPr>
            <p:ph type="body" sz="half" idx="2"/>
          </p:nvPr>
        </p:nvSpPr>
        <p:spPr>
          <a:xfrm>
            <a:off x="330039" y="5403273"/>
            <a:ext cx="6855852" cy="1363788"/>
          </a:xfrm>
        </p:spPr>
        <p:txBody>
          <a:bodyPr>
            <a:normAutofit/>
          </a:bodyPr>
          <a:lstStyle/>
          <a:p>
            <a:pPr marL="267462" indent="-267462" defTabSz="713232">
              <a:spcBef>
                <a:spcPts val="780"/>
              </a:spcBef>
              <a:buFont typeface="Arial" panose="020B0604020202020204" pitchFamily="34" charset="0"/>
              <a:buChar char="•"/>
            </a:pPr>
            <a:r>
              <a:rPr lang="en-US" sz="1716" dirty="0"/>
              <a:t>Government schools make up the majority of schools in almost all postcodes in Melbourne. </a:t>
            </a:r>
          </a:p>
          <a:p>
            <a:pPr marL="267462" indent="-267462" defTabSz="713232">
              <a:spcBef>
                <a:spcPts val="780"/>
              </a:spcBef>
              <a:buFont typeface="Arial" panose="020B0604020202020204" pitchFamily="34" charset="0"/>
              <a:buChar char="•"/>
            </a:pPr>
            <a:endParaRPr lang="en-US" sz="1716" kern="1200" dirty="0">
              <a:solidFill>
                <a:schemeClr val="tx2"/>
              </a:solidFill>
              <a:latin typeface="+mn-lt"/>
              <a:ea typeface="+mn-ea"/>
              <a:cs typeface="+mn-cs"/>
            </a:endParaRPr>
          </a:p>
        </p:txBody>
      </p:sp>
    </p:spTree>
    <p:extLst>
      <p:ext uri="{BB962C8B-B14F-4D97-AF65-F5344CB8AC3E}">
        <p14:creationId xmlns:p14="http://schemas.microsoft.com/office/powerpoint/2010/main" val="39836715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B6D6DC-14A8-D8C9-2C9B-12DFA2A4289E}"/>
              </a:ext>
            </a:extLst>
          </p:cNvPr>
          <p:cNvSpPr>
            <a:spLocks noGrp="1"/>
          </p:cNvSpPr>
          <p:nvPr>
            <p:ph type="title"/>
          </p:nvPr>
        </p:nvSpPr>
        <p:spPr>
          <a:xfrm>
            <a:off x="422402" y="211599"/>
            <a:ext cx="10851735" cy="1739267"/>
          </a:xfrm>
        </p:spPr>
        <p:txBody>
          <a:bodyPr vert="horz" lIns="91440" tIns="45720" rIns="91440" bIns="45720" rtlCol="0" anchor="t">
            <a:normAutofit/>
          </a:bodyPr>
          <a:lstStyle/>
          <a:p>
            <a:r>
              <a:rPr lang="en-US" dirty="0">
                <a:latin typeface="+mj-lt"/>
              </a:rPr>
              <a:t>Correlation Median House Price vs School Types</a:t>
            </a:r>
          </a:p>
        </p:txBody>
      </p:sp>
      <p:pic>
        <p:nvPicPr>
          <p:cNvPr id="5" name="Picture 4">
            <a:extLst>
              <a:ext uri="{FF2B5EF4-FFF2-40B4-BE49-F238E27FC236}">
                <a16:creationId xmlns:a16="http://schemas.microsoft.com/office/drawing/2014/main" id="{B02BDE0D-1BD2-076C-1598-58E71B616767}"/>
              </a:ext>
            </a:extLst>
          </p:cNvPr>
          <p:cNvPicPr>
            <a:picLocks noChangeAspect="1"/>
          </p:cNvPicPr>
          <p:nvPr/>
        </p:nvPicPr>
        <p:blipFill>
          <a:blip r:embed="rId3"/>
          <a:stretch>
            <a:fillRect/>
          </a:stretch>
        </p:blipFill>
        <p:spPr>
          <a:xfrm>
            <a:off x="8251480" y="905159"/>
            <a:ext cx="3837774" cy="2994379"/>
          </a:xfrm>
          <a:prstGeom prst="rect">
            <a:avLst/>
          </a:prstGeom>
        </p:spPr>
      </p:pic>
      <p:pic>
        <p:nvPicPr>
          <p:cNvPr id="9" name="Picture 8">
            <a:extLst>
              <a:ext uri="{FF2B5EF4-FFF2-40B4-BE49-F238E27FC236}">
                <a16:creationId xmlns:a16="http://schemas.microsoft.com/office/drawing/2014/main" id="{B2EA9314-398A-6325-E84C-B9A2F0244876}"/>
              </a:ext>
            </a:extLst>
          </p:cNvPr>
          <p:cNvPicPr>
            <a:picLocks noChangeAspect="1"/>
          </p:cNvPicPr>
          <p:nvPr/>
        </p:nvPicPr>
        <p:blipFill>
          <a:blip r:embed="rId4"/>
          <a:stretch>
            <a:fillRect/>
          </a:stretch>
        </p:blipFill>
        <p:spPr>
          <a:xfrm>
            <a:off x="149776" y="3900240"/>
            <a:ext cx="3944313" cy="2919052"/>
          </a:xfrm>
          <a:prstGeom prst="rect">
            <a:avLst/>
          </a:prstGeom>
        </p:spPr>
      </p:pic>
      <p:pic>
        <p:nvPicPr>
          <p:cNvPr id="11" name="Picture 10">
            <a:extLst>
              <a:ext uri="{FF2B5EF4-FFF2-40B4-BE49-F238E27FC236}">
                <a16:creationId xmlns:a16="http://schemas.microsoft.com/office/drawing/2014/main" id="{058F73A0-38C4-12AC-22CF-E4AA564D5B87}"/>
              </a:ext>
            </a:extLst>
          </p:cNvPr>
          <p:cNvPicPr>
            <a:picLocks noChangeAspect="1"/>
          </p:cNvPicPr>
          <p:nvPr/>
        </p:nvPicPr>
        <p:blipFill>
          <a:blip r:embed="rId5"/>
          <a:stretch>
            <a:fillRect/>
          </a:stretch>
        </p:blipFill>
        <p:spPr>
          <a:xfrm>
            <a:off x="4200628" y="3899538"/>
            <a:ext cx="3944313" cy="2901563"/>
          </a:xfrm>
          <a:prstGeom prst="rect">
            <a:avLst/>
          </a:prstGeom>
        </p:spPr>
      </p:pic>
      <p:pic>
        <p:nvPicPr>
          <p:cNvPr id="13" name="Picture 12">
            <a:extLst>
              <a:ext uri="{FF2B5EF4-FFF2-40B4-BE49-F238E27FC236}">
                <a16:creationId xmlns:a16="http://schemas.microsoft.com/office/drawing/2014/main" id="{6171551B-FE86-A885-513C-B1FF2691D510}"/>
              </a:ext>
            </a:extLst>
          </p:cNvPr>
          <p:cNvPicPr>
            <a:picLocks noChangeAspect="1"/>
          </p:cNvPicPr>
          <p:nvPr/>
        </p:nvPicPr>
        <p:blipFill>
          <a:blip r:embed="rId6"/>
          <a:stretch>
            <a:fillRect/>
          </a:stretch>
        </p:blipFill>
        <p:spPr>
          <a:xfrm>
            <a:off x="8185777" y="3899538"/>
            <a:ext cx="3969180" cy="2901562"/>
          </a:xfrm>
          <a:prstGeom prst="rect">
            <a:avLst/>
          </a:prstGeom>
        </p:spPr>
      </p:pic>
      <p:sp>
        <p:nvSpPr>
          <p:cNvPr id="14" name="Text Placeholder 14">
            <a:extLst>
              <a:ext uri="{FF2B5EF4-FFF2-40B4-BE49-F238E27FC236}">
                <a16:creationId xmlns:a16="http://schemas.microsoft.com/office/drawing/2014/main" id="{79095F67-BD62-0449-7AC4-B7F3BAC59D0F}"/>
              </a:ext>
            </a:extLst>
          </p:cNvPr>
          <p:cNvSpPr>
            <a:spLocks noGrp="1"/>
          </p:cNvSpPr>
          <p:nvPr>
            <p:ph type="body" sz="half" idx="2"/>
          </p:nvPr>
        </p:nvSpPr>
        <p:spPr>
          <a:xfrm>
            <a:off x="422401" y="2026625"/>
            <a:ext cx="4036387" cy="2880510"/>
          </a:xfrm>
        </p:spPr>
        <p:txBody>
          <a:bodyPr>
            <a:normAutofit/>
          </a:bodyPr>
          <a:lstStyle/>
          <a:p>
            <a:pPr marL="267462" indent="-267462" defTabSz="713232">
              <a:spcBef>
                <a:spcPts val="780"/>
              </a:spcBef>
              <a:buFont typeface="Arial" panose="020B0604020202020204" pitchFamily="34" charset="0"/>
              <a:buChar char="•"/>
            </a:pPr>
            <a:r>
              <a:rPr lang="en-US" sz="1716" dirty="0"/>
              <a:t>Little correlation between Median House Prices and Schools and the count of school types in each suburb</a:t>
            </a:r>
            <a:endParaRPr lang="en-US" sz="1716" kern="1200" dirty="0">
              <a:solidFill>
                <a:schemeClr val="tx2"/>
              </a:solidFill>
              <a:latin typeface="+mn-lt"/>
              <a:ea typeface="+mn-ea"/>
              <a:cs typeface="+mn-cs"/>
            </a:endParaRPr>
          </a:p>
          <a:p>
            <a:pPr marL="267462" indent="-267462" defTabSz="713232">
              <a:spcBef>
                <a:spcPts val="780"/>
              </a:spcBef>
              <a:buFont typeface="Arial" panose="020B0604020202020204" pitchFamily="34" charset="0"/>
              <a:buChar char="•"/>
            </a:pPr>
            <a:endParaRPr lang="en-US" sz="1716" kern="1200" dirty="0">
              <a:solidFill>
                <a:schemeClr val="tx2"/>
              </a:solidFill>
              <a:latin typeface="+mn-lt"/>
              <a:ea typeface="+mn-ea"/>
              <a:cs typeface="+mn-cs"/>
            </a:endParaRPr>
          </a:p>
        </p:txBody>
      </p:sp>
    </p:spTree>
    <p:extLst>
      <p:ext uri="{BB962C8B-B14F-4D97-AF65-F5344CB8AC3E}">
        <p14:creationId xmlns:p14="http://schemas.microsoft.com/office/powerpoint/2010/main" val="27919402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793B67-4321-AE96-3488-EEB7AC5C49F8}"/>
              </a:ext>
            </a:extLst>
          </p:cNvPr>
          <p:cNvSpPr>
            <a:spLocks noGrp="1"/>
          </p:cNvSpPr>
          <p:nvPr>
            <p:ph type="ctrTitle"/>
          </p:nvPr>
        </p:nvSpPr>
        <p:spPr>
          <a:xfrm>
            <a:off x="1489039" y="691429"/>
            <a:ext cx="9213920" cy="2737570"/>
          </a:xfrm>
        </p:spPr>
        <p:txBody>
          <a:bodyPr>
            <a:normAutofit/>
          </a:bodyPr>
          <a:lstStyle/>
          <a:p>
            <a:r>
              <a:rPr lang="en-AU" sz="5400" dirty="0"/>
              <a:t>Outcome</a:t>
            </a:r>
          </a:p>
        </p:txBody>
      </p:sp>
      <p:sp>
        <p:nvSpPr>
          <p:cNvPr id="5" name="Subtitle 4">
            <a:extLst>
              <a:ext uri="{FF2B5EF4-FFF2-40B4-BE49-F238E27FC236}">
                <a16:creationId xmlns:a16="http://schemas.microsoft.com/office/drawing/2014/main" id="{4CBF04EB-C50E-161E-4BA1-E9F71CC68708}"/>
              </a:ext>
            </a:extLst>
          </p:cNvPr>
          <p:cNvSpPr>
            <a:spLocks noGrp="1"/>
          </p:cNvSpPr>
          <p:nvPr>
            <p:ph type="subTitle" idx="1"/>
          </p:nvPr>
        </p:nvSpPr>
        <p:spPr>
          <a:xfrm>
            <a:off x="1489039" y="3620467"/>
            <a:ext cx="9213911" cy="2222280"/>
          </a:xfrm>
        </p:spPr>
        <p:txBody>
          <a:bodyPr>
            <a:normAutofit/>
          </a:bodyPr>
          <a:lstStyle/>
          <a:p>
            <a:r>
              <a:rPr lang="en-AU" dirty="0"/>
              <a:t>Liveability Score</a:t>
            </a:r>
          </a:p>
        </p:txBody>
      </p:sp>
    </p:spTree>
    <p:extLst>
      <p:ext uri="{BB962C8B-B14F-4D97-AF65-F5344CB8AC3E}">
        <p14:creationId xmlns:p14="http://schemas.microsoft.com/office/powerpoint/2010/main" val="2634810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700"/>
                                        <p:tgtEl>
                                          <p:spTgt spid="5">
                                            <p:txEl>
                                              <p:pRg st="0" end="0"/>
                                            </p:txEl>
                                          </p:spTgt>
                                        </p:tgtEl>
                                      </p:cBhvr>
                                    </p:animEffect>
                                  </p:childTnLst>
                                </p:cTn>
                              </p:par>
                              <p:par>
                                <p:cTn id="8" presetID="10" presetClass="entr" presetSubtype="0" fill="hold" grpId="0" nodeType="withEffect">
                                  <p:stCondLst>
                                    <p:cond delay="500"/>
                                  </p:stCondLst>
                                  <p:iterate>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D66DA5A-5C86-9253-79A5-887DC8935585}"/>
              </a:ext>
            </a:extLst>
          </p:cNvPr>
          <p:cNvPicPr>
            <a:picLocks noChangeAspect="1"/>
          </p:cNvPicPr>
          <p:nvPr/>
        </p:nvPicPr>
        <p:blipFill>
          <a:blip r:embed="rId3"/>
          <a:stretch>
            <a:fillRect/>
          </a:stretch>
        </p:blipFill>
        <p:spPr>
          <a:xfrm>
            <a:off x="1123919" y="1887890"/>
            <a:ext cx="9731257" cy="3019245"/>
          </a:xfrm>
          <a:prstGeom prst="rect">
            <a:avLst/>
          </a:prstGeom>
          <a:ln>
            <a:solidFill>
              <a:schemeClr val="tx1"/>
            </a:solidFill>
          </a:ln>
        </p:spPr>
      </p:pic>
      <p:sp>
        <p:nvSpPr>
          <p:cNvPr id="8" name="Title 1">
            <a:extLst>
              <a:ext uri="{FF2B5EF4-FFF2-40B4-BE49-F238E27FC236}">
                <a16:creationId xmlns:a16="http://schemas.microsoft.com/office/drawing/2014/main" id="{80B47EA8-0CB9-A103-2008-7869DD3D64AC}"/>
              </a:ext>
            </a:extLst>
          </p:cNvPr>
          <p:cNvSpPr txBox="1">
            <a:spLocks/>
          </p:cNvSpPr>
          <p:nvPr/>
        </p:nvSpPr>
        <p:spPr>
          <a:xfrm>
            <a:off x="422402" y="211599"/>
            <a:ext cx="11363006" cy="173926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5200" kern="1200">
                <a:solidFill>
                  <a:schemeClr val="tx2"/>
                </a:solidFill>
                <a:latin typeface="Dante (Headings)2"/>
                <a:ea typeface="+mj-ea"/>
                <a:cs typeface="+mj-cs"/>
              </a:defRPr>
            </a:lvl1pPr>
          </a:lstStyle>
          <a:p>
            <a:r>
              <a:rPr lang="en-US">
                <a:latin typeface="+mj-lt"/>
              </a:rPr>
              <a:t>Top 10 Postcodes - Liveability Score</a:t>
            </a:r>
            <a:endParaRPr lang="en-US" dirty="0">
              <a:latin typeface="+mj-lt"/>
            </a:endParaRPr>
          </a:p>
        </p:txBody>
      </p:sp>
    </p:spTree>
    <p:extLst>
      <p:ext uri="{BB962C8B-B14F-4D97-AF65-F5344CB8AC3E}">
        <p14:creationId xmlns:p14="http://schemas.microsoft.com/office/powerpoint/2010/main" val="12402496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Background Gray Rectangle">
            <a:extLst>
              <a:ext uri="{FF2B5EF4-FFF2-40B4-BE49-F238E27FC236}">
                <a16:creationId xmlns:a16="http://schemas.microsoft.com/office/drawing/2014/main" id="{DF77EA1D-CD58-47D1-895E-0E74AE5D15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14198"/>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0" name="Rectangle 9">
            <a:extLst>
              <a:ext uri="{FF2B5EF4-FFF2-40B4-BE49-F238E27FC236}">
                <a16:creationId xmlns:a16="http://schemas.microsoft.com/office/drawing/2014/main" id="{30A2F27B-AF82-4F47-887C-2B4B9878E4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bg2">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12" name="Rectangle 11">
            <a:extLst>
              <a:ext uri="{FF2B5EF4-FFF2-40B4-BE49-F238E27FC236}">
                <a16:creationId xmlns:a16="http://schemas.microsoft.com/office/drawing/2014/main" id="{C73DAA41-976B-4A7A-91F5-FD48E43455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6276" y="685800"/>
            <a:ext cx="10744200" cy="548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7DD18D-32B4-8683-ABE8-94CBCA53806B}"/>
              </a:ext>
            </a:extLst>
          </p:cNvPr>
          <p:cNvSpPr>
            <a:spLocks noGrp="1"/>
          </p:cNvSpPr>
          <p:nvPr>
            <p:ph type="title"/>
          </p:nvPr>
        </p:nvSpPr>
        <p:spPr>
          <a:xfrm>
            <a:off x="444138" y="539495"/>
            <a:ext cx="8898646" cy="2250899"/>
          </a:xfrm>
        </p:spPr>
        <p:txBody>
          <a:bodyPr anchor="b">
            <a:normAutofit/>
          </a:bodyPr>
          <a:lstStyle/>
          <a:p>
            <a:r>
              <a:rPr lang="en-AU" sz="4800" dirty="0"/>
              <a:t>What are we analysing:</a:t>
            </a:r>
          </a:p>
        </p:txBody>
      </p:sp>
      <p:sp>
        <p:nvSpPr>
          <p:cNvPr id="3" name="Content Placeholder 2">
            <a:extLst>
              <a:ext uri="{FF2B5EF4-FFF2-40B4-BE49-F238E27FC236}">
                <a16:creationId xmlns:a16="http://schemas.microsoft.com/office/drawing/2014/main" id="{B5CC1396-7DBD-FBC0-16B0-B49F72D37C43}"/>
              </a:ext>
            </a:extLst>
          </p:cNvPr>
          <p:cNvSpPr>
            <a:spLocks noGrp="1"/>
          </p:cNvSpPr>
          <p:nvPr>
            <p:ph idx="1"/>
          </p:nvPr>
        </p:nvSpPr>
        <p:spPr>
          <a:xfrm>
            <a:off x="444138" y="3008169"/>
            <a:ext cx="7208412" cy="2878828"/>
          </a:xfrm>
        </p:spPr>
        <p:txBody>
          <a:bodyPr>
            <a:normAutofit/>
          </a:bodyPr>
          <a:lstStyle/>
          <a:p>
            <a:r>
              <a:rPr lang="en-US" sz="1800" b="0" i="0" u="none" strike="noStrike" dirty="0">
                <a:effectLst/>
                <a:latin typeface="Arial" panose="020B0604020202020204" pitchFamily="34" charset="0"/>
              </a:rPr>
              <a:t>We are running an analysis on suburbs all around </a:t>
            </a:r>
            <a:r>
              <a:rPr lang="en-US" sz="1800" b="0" i="0" u="none" strike="noStrike" dirty="0">
                <a:effectLst/>
                <a:highlight>
                  <a:srgbClr val="FFFF00"/>
                </a:highlight>
                <a:latin typeface="Arial" panose="020B0604020202020204" pitchFamily="34" charset="0"/>
              </a:rPr>
              <a:t>Melbourne</a:t>
            </a:r>
            <a:r>
              <a:rPr lang="en-US" sz="1800" b="0" i="0" u="none" strike="noStrike" dirty="0">
                <a:effectLst/>
                <a:latin typeface="Arial" panose="020B0604020202020204" pitchFamily="34" charset="0"/>
              </a:rPr>
              <a:t> for the CEO of a real estate company that operates in most suburbs of Melbourne. The CEO wants to know which suburbs in Melbourne are the </a:t>
            </a:r>
            <a:r>
              <a:rPr lang="en-US" sz="1800" b="0" i="0" u="none" strike="noStrike" dirty="0">
                <a:effectLst/>
                <a:highlight>
                  <a:srgbClr val="FFFF00"/>
                </a:highlight>
                <a:latin typeface="Arial" panose="020B0604020202020204" pitchFamily="34" charset="0"/>
              </a:rPr>
              <a:t>most liveable </a:t>
            </a:r>
            <a:r>
              <a:rPr lang="en-US" sz="1800" b="0" i="0" u="none" strike="noStrike" dirty="0">
                <a:effectLst/>
                <a:latin typeface="Arial" panose="020B0604020202020204" pitchFamily="34" charset="0"/>
              </a:rPr>
              <a:t>for the future young generations in terms of </a:t>
            </a:r>
            <a:r>
              <a:rPr lang="en-US" sz="1800" b="0" i="0" u="none" strike="noStrike" dirty="0">
                <a:effectLst/>
                <a:highlight>
                  <a:srgbClr val="FFFF00"/>
                </a:highlight>
                <a:latin typeface="Arial" panose="020B0604020202020204" pitchFamily="34" charset="0"/>
              </a:rPr>
              <a:t>affordability</a:t>
            </a:r>
            <a:r>
              <a:rPr lang="en-US" sz="1800" b="0" i="0" u="none" strike="noStrike" dirty="0">
                <a:effectLst/>
                <a:latin typeface="Arial" panose="020B0604020202020204" pitchFamily="34" charset="0"/>
              </a:rPr>
              <a:t>, </a:t>
            </a:r>
            <a:r>
              <a:rPr lang="en-US" sz="1800" b="0" i="0" u="none" strike="noStrike" dirty="0">
                <a:effectLst/>
                <a:highlight>
                  <a:srgbClr val="FFFF00"/>
                </a:highlight>
                <a:latin typeface="Arial" panose="020B0604020202020204" pitchFamily="34" charset="0"/>
              </a:rPr>
              <a:t>safety</a:t>
            </a:r>
            <a:r>
              <a:rPr lang="en-US" sz="1800" b="0" i="0" u="none" strike="noStrike" dirty="0">
                <a:effectLst/>
                <a:latin typeface="Arial" panose="020B0604020202020204" pitchFamily="34" charset="0"/>
              </a:rPr>
              <a:t> and </a:t>
            </a:r>
            <a:r>
              <a:rPr lang="en-US" sz="1800" b="0" i="0" u="none" strike="noStrike" dirty="0">
                <a:effectLst/>
                <a:highlight>
                  <a:srgbClr val="FFFF00"/>
                </a:highlight>
                <a:latin typeface="Arial" panose="020B0604020202020204" pitchFamily="34" charset="0"/>
              </a:rPr>
              <a:t>education</a:t>
            </a:r>
            <a:r>
              <a:rPr lang="en-US" sz="1800" b="0" i="0" u="none" strike="noStrike" dirty="0">
                <a:effectLst/>
                <a:latin typeface="Arial" panose="020B0604020202020204" pitchFamily="34" charset="0"/>
              </a:rPr>
              <a:t>?</a:t>
            </a:r>
            <a:endParaRPr lang="en-AU" sz="1800" dirty="0"/>
          </a:p>
        </p:txBody>
      </p:sp>
      <p:cxnSp>
        <p:nvCxnSpPr>
          <p:cNvPr id="14" name="Straight Connector 13">
            <a:extLst>
              <a:ext uri="{FF2B5EF4-FFF2-40B4-BE49-F238E27FC236}">
                <a16:creationId xmlns:a16="http://schemas.microsoft.com/office/drawing/2014/main" id="{5E5F5C0F-87CD-40D8-AD4B-452395E32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11496184" y="5610"/>
            <a:ext cx="0" cy="685800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E4F40788-FC62-4F28-9E98-39731231742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524" y="6172200"/>
            <a:ext cx="12192000" cy="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pic>
        <p:nvPicPr>
          <p:cNvPr id="1028" name="Picture 4">
            <a:extLst>
              <a:ext uri="{FF2B5EF4-FFF2-40B4-BE49-F238E27FC236}">
                <a16:creationId xmlns:a16="http://schemas.microsoft.com/office/drawing/2014/main" id="{181FC151-D5F3-F08D-F5A3-E4474B1B5CD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18518" y="1277015"/>
            <a:ext cx="1828800" cy="18288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CAD2BFE4-168E-E5D8-E5C4-77414500B35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588830" y="3168434"/>
            <a:ext cx="1828800" cy="18288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3F60AC9-E004-B876-7930-4B73B2EAE3C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81573" y="3170559"/>
            <a:ext cx="1828800" cy="18288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69867C96-39B3-E0D8-AF3A-03872E1C855F}"/>
              </a:ext>
            </a:extLst>
          </p:cNvPr>
          <p:cNvSpPr txBox="1"/>
          <p:nvPr/>
        </p:nvSpPr>
        <p:spPr>
          <a:xfrm>
            <a:off x="8625883" y="4974054"/>
            <a:ext cx="3225299" cy="307777"/>
          </a:xfrm>
          <a:prstGeom prst="rect">
            <a:avLst/>
          </a:prstGeom>
          <a:noFill/>
        </p:spPr>
        <p:txBody>
          <a:bodyPr wrap="square" rtlCol="0">
            <a:spAutoFit/>
          </a:bodyPr>
          <a:lstStyle/>
          <a:p>
            <a:r>
              <a:rPr lang="en-AU" sz="1400" dirty="0">
                <a:latin typeface="Arial Narrow" panose="020B0606020202030204" pitchFamily="34" charset="0"/>
              </a:rPr>
              <a:t>Source: Slack profile pics!</a:t>
            </a:r>
          </a:p>
        </p:txBody>
      </p:sp>
      <p:pic>
        <p:nvPicPr>
          <p:cNvPr id="1031" name="Video 1030">
            <a:hlinkClick r:id="" action="ppaction://media"/>
            <a:extLst>
              <a:ext uri="{FF2B5EF4-FFF2-40B4-BE49-F238E27FC236}">
                <a16:creationId xmlns:a16="http://schemas.microsoft.com/office/drawing/2014/main" id="{717B5AF9-0AA6-2FD9-58CB-55DEA2076B30}"/>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8"/>
          <a:srcRect l="21875" r="21875"/>
          <a:stretch>
            <a:fillRect/>
          </a:stretch>
        </p:blipFill>
        <p:spPr>
          <a:xfrm>
            <a:off x="0" y="4786402"/>
            <a:ext cx="2057400" cy="2057400"/>
          </a:xfrm>
          <a:prstGeom prst="ellipse">
            <a:avLst/>
          </a:prstGeom>
        </p:spPr>
      </p:pic>
    </p:spTree>
    <p:extLst>
      <p:ext uri="{BB962C8B-B14F-4D97-AF65-F5344CB8AC3E}">
        <p14:creationId xmlns:p14="http://schemas.microsoft.com/office/powerpoint/2010/main" val="3213781881"/>
      </p:ext>
    </p:extLst>
  </p:cSld>
  <p:clrMapOvr>
    <a:masterClrMapping/>
  </p:clrMapOvr>
  <mc:AlternateContent xmlns:mc="http://schemas.openxmlformats.org/markup-compatibility/2006" xmlns:p14="http://schemas.microsoft.com/office/powerpoint/2010/main">
    <mc:Choice Requires="p14">
      <p:transition spd="slow" p14:dur="2000" advTm="17649"/>
    </mc:Choice>
    <mc:Fallback xmlns="">
      <p:transition spd="slow" advTm="1764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3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031"/>
                </p:tgtEl>
              </p:cMediaNode>
            </p:video>
            <p:seq concurrent="1" nextAc="seek">
              <p:cTn id="8" restart="whenNotActive" fill="hold" evtFilter="cancelBubble" nodeType="interactiveSeq">
                <p:stCondLst>
                  <p:cond evt="onClick" delay="0">
                    <p:tgtEl>
                      <p:spTgt spid="1031"/>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31"/>
                                        </p:tgtEl>
                                      </p:cBhvr>
                                    </p:cmd>
                                  </p:childTnLst>
                                </p:cTn>
                              </p:par>
                            </p:childTnLst>
                          </p:cTn>
                        </p:par>
                      </p:childTnLst>
                    </p:cTn>
                  </p:par>
                </p:childTnLst>
              </p:cTn>
              <p:nextCondLst>
                <p:cond evt="onClick" delay="0">
                  <p:tgtEl>
                    <p:spTgt spid="1031"/>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B6D6DC-14A8-D8C9-2C9B-12DFA2A4289E}"/>
              </a:ext>
            </a:extLst>
          </p:cNvPr>
          <p:cNvSpPr>
            <a:spLocks noGrp="1"/>
          </p:cNvSpPr>
          <p:nvPr>
            <p:ph type="title"/>
          </p:nvPr>
        </p:nvSpPr>
        <p:spPr>
          <a:xfrm>
            <a:off x="422402" y="211599"/>
            <a:ext cx="11363006" cy="1739267"/>
          </a:xfrm>
        </p:spPr>
        <p:txBody>
          <a:bodyPr vert="horz" lIns="91440" tIns="45720" rIns="91440" bIns="45720" rtlCol="0" anchor="t">
            <a:normAutofit/>
          </a:bodyPr>
          <a:lstStyle/>
          <a:p>
            <a:r>
              <a:rPr lang="en-US" dirty="0">
                <a:latin typeface="+mj-lt"/>
              </a:rPr>
              <a:t>Top 10 Postcodes - Liveability Score</a:t>
            </a:r>
          </a:p>
        </p:txBody>
      </p:sp>
      <p:pic>
        <p:nvPicPr>
          <p:cNvPr id="4" name="Picture 3">
            <a:extLst>
              <a:ext uri="{FF2B5EF4-FFF2-40B4-BE49-F238E27FC236}">
                <a16:creationId xmlns:a16="http://schemas.microsoft.com/office/drawing/2014/main" id="{60BE9634-C2F1-F098-40BF-8237C24350B4}"/>
              </a:ext>
            </a:extLst>
          </p:cNvPr>
          <p:cNvPicPr>
            <a:picLocks noChangeAspect="1"/>
          </p:cNvPicPr>
          <p:nvPr/>
        </p:nvPicPr>
        <p:blipFill>
          <a:blip r:embed="rId3"/>
          <a:stretch>
            <a:fillRect/>
          </a:stretch>
        </p:blipFill>
        <p:spPr>
          <a:xfrm>
            <a:off x="406591" y="1736376"/>
            <a:ext cx="11378817" cy="2952731"/>
          </a:xfrm>
          <a:prstGeom prst="rect">
            <a:avLst/>
          </a:prstGeom>
          <a:ln>
            <a:solidFill>
              <a:schemeClr val="tx1"/>
            </a:solidFill>
          </a:ln>
        </p:spPr>
      </p:pic>
      <p:graphicFrame>
        <p:nvGraphicFramePr>
          <p:cNvPr id="6" name="Table 7">
            <a:extLst>
              <a:ext uri="{FF2B5EF4-FFF2-40B4-BE49-F238E27FC236}">
                <a16:creationId xmlns:a16="http://schemas.microsoft.com/office/drawing/2014/main" id="{1F133F95-C1E1-080A-818C-ED36578CE7E7}"/>
              </a:ext>
            </a:extLst>
          </p:cNvPr>
          <p:cNvGraphicFramePr>
            <a:graphicFrameLocks noGrp="1"/>
          </p:cNvGraphicFramePr>
          <p:nvPr>
            <p:extLst>
              <p:ext uri="{D42A27DB-BD31-4B8C-83A1-F6EECF244321}">
                <p14:modId xmlns:p14="http://schemas.microsoft.com/office/powerpoint/2010/main" val="424663686"/>
              </p:ext>
            </p:extLst>
          </p:nvPr>
        </p:nvGraphicFramePr>
        <p:xfrm>
          <a:off x="406591" y="5116945"/>
          <a:ext cx="7749118" cy="1381760"/>
        </p:xfrm>
        <a:graphic>
          <a:graphicData uri="http://schemas.openxmlformats.org/drawingml/2006/table">
            <a:tbl>
              <a:tblPr firstRow="1" bandRow="1">
                <a:tableStyleId>{8EC20E35-A176-4012-BC5E-935CFFF8708E}</a:tableStyleId>
              </a:tblPr>
              <a:tblGrid>
                <a:gridCol w="3538514">
                  <a:extLst>
                    <a:ext uri="{9D8B030D-6E8A-4147-A177-3AD203B41FA5}">
                      <a16:colId xmlns:a16="http://schemas.microsoft.com/office/drawing/2014/main" val="3245450143"/>
                    </a:ext>
                  </a:extLst>
                </a:gridCol>
                <a:gridCol w="4210604">
                  <a:extLst>
                    <a:ext uri="{9D8B030D-6E8A-4147-A177-3AD203B41FA5}">
                      <a16:colId xmlns:a16="http://schemas.microsoft.com/office/drawing/2014/main" val="588095620"/>
                    </a:ext>
                  </a:extLst>
                </a:gridCol>
              </a:tblGrid>
              <a:tr h="314651">
                <a:tc>
                  <a:txBody>
                    <a:bodyPr/>
                    <a:lstStyle/>
                    <a:p>
                      <a:r>
                        <a:rPr lang="en-AU" sz="1500" dirty="0"/>
                        <a:t>Factors</a:t>
                      </a:r>
                    </a:p>
                  </a:txBody>
                  <a:tcPr/>
                </a:tc>
                <a:tc>
                  <a:txBody>
                    <a:bodyPr/>
                    <a:lstStyle/>
                    <a:p>
                      <a:r>
                        <a:rPr lang="en-AU" sz="1500" dirty="0"/>
                        <a:t>Scores</a:t>
                      </a:r>
                    </a:p>
                  </a:txBody>
                  <a:tcPr/>
                </a:tc>
                <a:extLst>
                  <a:ext uri="{0D108BD9-81ED-4DB2-BD59-A6C34878D82A}">
                    <a16:rowId xmlns:a16="http://schemas.microsoft.com/office/drawing/2014/main" val="20987025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500" dirty="0"/>
                        <a:t>Affordability, Crime</a:t>
                      </a:r>
                    </a:p>
                  </a:txBody>
                  <a:tcPr/>
                </a:tc>
                <a:tc>
                  <a:txBody>
                    <a:bodyPr/>
                    <a:lstStyle/>
                    <a:p>
                      <a:r>
                        <a:rPr lang="en-AU" sz="1500" dirty="0"/>
                        <a:t>1 to 5 (1 worst outcome, 5 best outcome)</a:t>
                      </a:r>
                    </a:p>
                  </a:txBody>
                  <a:tcPr/>
                </a:tc>
                <a:extLst>
                  <a:ext uri="{0D108BD9-81ED-4DB2-BD59-A6C34878D82A}">
                    <a16:rowId xmlns:a16="http://schemas.microsoft.com/office/drawing/2014/main" val="742566173"/>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500" dirty="0"/>
                        <a:t>School</a:t>
                      </a:r>
                    </a:p>
                  </a:txBody>
                  <a:tcPr/>
                </a:tc>
                <a:tc>
                  <a:txBody>
                    <a:bodyPr/>
                    <a:lstStyle/>
                    <a:p>
                      <a:r>
                        <a:rPr lang="en-AU" sz="1500" dirty="0"/>
                        <a:t>1 to 3 (1 worst outcome, 5 best outcome)</a:t>
                      </a:r>
                    </a:p>
                  </a:txBody>
                  <a:tcPr/>
                </a:tc>
                <a:extLst>
                  <a:ext uri="{0D108BD9-81ED-4DB2-BD59-A6C34878D82A}">
                    <a16:rowId xmlns:a16="http://schemas.microsoft.com/office/drawing/2014/main" val="115394556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500" dirty="0"/>
                        <a:t>Hospital, Police Station, Supermarket</a:t>
                      </a:r>
                    </a:p>
                  </a:txBody>
                  <a:tcPr/>
                </a:tc>
                <a:tc>
                  <a:txBody>
                    <a:bodyPr/>
                    <a:lstStyle/>
                    <a:p>
                      <a:r>
                        <a:rPr lang="en-AU" sz="1500" dirty="0"/>
                        <a:t>0 or 1 (0 = none, 1 = has at least one)</a:t>
                      </a:r>
                    </a:p>
                  </a:txBody>
                  <a:tcPr/>
                </a:tc>
                <a:extLst>
                  <a:ext uri="{0D108BD9-81ED-4DB2-BD59-A6C34878D82A}">
                    <a16:rowId xmlns:a16="http://schemas.microsoft.com/office/drawing/2014/main" val="3930206420"/>
                  </a:ext>
                </a:extLst>
              </a:tr>
            </a:tbl>
          </a:graphicData>
        </a:graphic>
      </p:graphicFrame>
    </p:spTree>
    <p:extLst>
      <p:ext uri="{BB962C8B-B14F-4D97-AF65-F5344CB8AC3E}">
        <p14:creationId xmlns:p14="http://schemas.microsoft.com/office/powerpoint/2010/main" val="29319031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B6D6DC-14A8-D8C9-2C9B-12DFA2A4289E}"/>
              </a:ext>
            </a:extLst>
          </p:cNvPr>
          <p:cNvSpPr>
            <a:spLocks noGrp="1"/>
          </p:cNvSpPr>
          <p:nvPr>
            <p:ph type="title"/>
          </p:nvPr>
        </p:nvSpPr>
        <p:spPr>
          <a:xfrm>
            <a:off x="422401" y="603503"/>
            <a:ext cx="10851735" cy="1739267"/>
          </a:xfrm>
        </p:spPr>
        <p:txBody>
          <a:bodyPr vert="horz" lIns="91440" tIns="45720" rIns="91440" bIns="45720" rtlCol="0" anchor="t">
            <a:normAutofit/>
          </a:bodyPr>
          <a:lstStyle/>
          <a:p>
            <a:r>
              <a:rPr lang="en-US"/>
              <a:t>Summary</a:t>
            </a:r>
          </a:p>
        </p:txBody>
      </p:sp>
      <p:graphicFrame>
        <p:nvGraphicFramePr>
          <p:cNvPr id="8" name="Content Placeholder 2">
            <a:extLst>
              <a:ext uri="{FF2B5EF4-FFF2-40B4-BE49-F238E27FC236}">
                <a16:creationId xmlns:a16="http://schemas.microsoft.com/office/drawing/2014/main" id="{B12F56D8-4C07-226F-9304-5422DCBD8F92}"/>
              </a:ext>
            </a:extLst>
          </p:cNvPr>
          <p:cNvGraphicFramePr>
            <a:graphicFrameLocks noGrp="1"/>
          </p:cNvGraphicFramePr>
          <p:nvPr>
            <p:ph sz="half" idx="1"/>
            <p:extLst>
              <p:ext uri="{D42A27DB-BD31-4B8C-83A1-F6EECF244321}">
                <p14:modId xmlns:p14="http://schemas.microsoft.com/office/powerpoint/2010/main" val="902601880"/>
              </p:ext>
            </p:extLst>
          </p:nvPr>
        </p:nvGraphicFramePr>
        <p:xfrm>
          <a:off x="1948329" y="2515751"/>
          <a:ext cx="8716504" cy="323122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832091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A8E407-BBF0-D614-08BE-D0AA0B36778B}"/>
              </a:ext>
            </a:extLst>
          </p:cNvPr>
          <p:cNvSpPr>
            <a:spLocks noGrp="1"/>
          </p:cNvSpPr>
          <p:nvPr>
            <p:ph type="ctrTitle"/>
          </p:nvPr>
        </p:nvSpPr>
        <p:spPr>
          <a:xfrm>
            <a:off x="1489039" y="691429"/>
            <a:ext cx="9213920" cy="2737570"/>
          </a:xfrm>
        </p:spPr>
        <p:txBody>
          <a:bodyPr>
            <a:normAutofit/>
          </a:bodyPr>
          <a:lstStyle/>
          <a:p>
            <a:r>
              <a:rPr lang="en-AU" sz="5400" dirty="0"/>
              <a:t>Thankyou!</a:t>
            </a:r>
          </a:p>
        </p:txBody>
      </p:sp>
    </p:spTree>
    <p:extLst>
      <p:ext uri="{BB962C8B-B14F-4D97-AF65-F5344CB8AC3E}">
        <p14:creationId xmlns:p14="http://schemas.microsoft.com/office/powerpoint/2010/main" val="2589265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7"/>
                                        </p:tgtEl>
                                        <p:attrNameLst>
                                          <p:attrName>style.visibility</p:attrName>
                                        </p:attrNameLst>
                                      </p:cBhvr>
                                      <p:to>
                                        <p:strVal val="visible"/>
                                      </p:to>
                                    </p:set>
                                    <p:animEffect transition="in" filter="fade">
                                      <p:cBhvr>
                                        <p:cTn id="7" dur="7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grpId="1" nodeType="clickEffect">
                                  <p:stCondLst>
                                    <p:cond delay="0"/>
                                  </p:stCondLst>
                                  <p:childTnLst>
                                    <p:set>
                                      <p:cBhvr>
                                        <p:cTn id="11"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88A3AEA-8067-474F-940E-BD5B58D88D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Background Gray Rectangle">
            <a:extLst>
              <a:ext uri="{FF2B5EF4-FFF2-40B4-BE49-F238E27FC236}">
                <a16:creationId xmlns:a16="http://schemas.microsoft.com/office/drawing/2014/main" id="{D803427E-36C0-4811-BE64-ACF653F6AA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bg2">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3" name="White Rectangle">
            <a:extLst>
              <a:ext uri="{FF2B5EF4-FFF2-40B4-BE49-F238E27FC236}">
                <a16:creationId xmlns:a16="http://schemas.microsoft.com/office/drawing/2014/main" id="{D9231370-89C4-4981-8C91-A3F3D1146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6276" y="685800"/>
            <a:ext cx="10744200" cy="548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7DD18D-32B4-8683-ABE8-94CBCA53806B}"/>
              </a:ext>
            </a:extLst>
          </p:cNvPr>
          <p:cNvSpPr>
            <a:spLocks noGrp="1"/>
          </p:cNvSpPr>
          <p:nvPr>
            <p:ph type="title"/>
          </p:nvPr>
        </p:nvSpPr>
        <p:spPr>
          <a:xfrm>
            <a:off x="422144" y="510222"/>
            <a:ext cx="5069451" cy="4976179"/>
          </a:xfrm>
        </p:spPr>
        <p:txBody>
          <a:bodyPr>
            <a:normAutofit/>
          </a:bodyPr>
          <a:lstStyle/>
          <a:p>
            <a:r>
              <a:rPr lang="en-AU" dirty="0"/>
              <a:t>Liveability Factors:</a:t>
            </a:r>
          </a:p>
        </p:txBody>
      </p:sp>
      <p:cxnSp>
        <p:nvCxnSpPr>
          <p:cNvPr id="15" name="Vertical Connector">
            <a:extLst>
              <a:ext uri="{FF2B5EF4-FFF2-40B4-BE49-F238E27FC236}">
                <a16:creationId xmlns:a16="http://schemas.microsoft.com/office/drawing/2014/main" id="{474D4826-9FF4-4E17-AB42-146B76BD322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11496184" y="5610"/>
            <a:ext cx="0" cy="685800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17" name="Horizontal Connector 2">
            <a:extLst>
              <a:ext uri="{FF2B5EF4-FFF2-40B4-BE49-F238E27FC236}">
                <a16:creationId xmlns:a16="http://schemas.microsoft.com/office/drawing/2014/main" id="{C5873965-CEB2-46E1-951E-037689B0789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524" y="6172200"/>
            <a:ext cx="12192000" cy="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3D2F7B46-E7D2-7AFE-2416-97AC90CF9C28}"/>
              </a:ext>
            </a:extLst>
          </p:cNvPr>
          <p:cNvGraphicFramePr>
            <a:graphicFrameLocks noGrp="1"/>
          </p:cNvGraphicFramePr>
          <p:nvPr>
            <p:ph idx="1"/>
            <p:extLst>
              <p:ext uri="{D42A27DB-BD31-4B8C-83A1-F6EECF244321}">
                <p14:modId xmlns:p14="http://schemas.microsoft.com/office/powerpoint/2010/main" val="1702557050"/>
              </p:ext>
            </p:extLst>
          </p:nvPr>
        </p:nvGraphicFramePr>
        <p:xfrm>
          <a:off x="5766179" y="805218"/>
          <a:ext cx="5710451" cy="5329163"/>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6" name="TextBox 5">
            <a:extLst>
              <a:ext uri="{FF2B5EF4-FFF2-40B4-BE49-F238E27FC236}">
                <a16:creationId xmlns:a16="http://schemas.microsoft.com/office/drawing/2014/main" id="{D9598B73-A36D-63E6-2EB2-1FC6C04ADD56}"/>
              </a:ext>
            </a:extLst>
          </p:cNvPr>
          <p:cNvSpPr txBox="1"/>
          <p:nvPr/>
        </p:nvSpPr>
        <p:spPr>
          <a:xfrm>
            <a:off x="459575" y="3893548"/>
            <a:ext cx="4994587" cy="646331"/>
          </a:xfrm>
          <a:prstGeom prst="rect">
            <a:avLst/>
          </a:prstGeom>
          <a:noFill/>
        </p:spPr>
        <p:txBody>
          <a:bodyPr wrap="square">
            <a:spAutoFit/>
          </a:bodyPr>
          <a:lstStyle/>
          <a:p>
            <a:pPr marL="0" indent="0">
              <a:buNone/>
            </a:pPr>
            <a:r>
              <a:rPr lang="en-AU" dirty="0"/>
              <a:t>Based on these factors, we have calculated the most liveable postcodes in Melbourne.</a:t>
            </a:r>
          </a:p>
        </p:txBody>
      </p:sp>
      <p:pic>
        <p:nvPicPr>
          <p:cNvPr id="32" name="Video 31">
            <a:hlinkClick r:id="" action="ppaction://media"/>
            <a:extLst>
              <a:ext uri="{FF2B5EF4-FFF2-40B4-BE49-F238E27FC236}">
                <a16:creationId xmlns:a16="http://schemas.microsoft.com/office/drawing/2014/main" id="{03E4176D-5851-0F6A-07E5-3A348FB4986D}"/>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10"/>
          <a:srcRect l="21875" r="21875"/>
          <a:stretch>
            <a:fillRect/>
          </a:stretch>
        </p:blipFill>
        <p:spPr>
          <a:xfrm>
            <a:off x="0" y="4794990"/>
            <a:ext cx="2057400" cy="2057400"/>
          </a:xfrm>
          <a:prstGeom prst="ellipse">
            <a:avLst/>
          </a:prstGeom>
        </p:spPr>
      </p:pic>
    </p:spTree>
    <p:extLst>
      <p:ext uri="{BB962C8B-B14F-4D97-AF65-F5344CB8AC3E}">
        <p14:creationId xmlns:p14="http://schemas.microsoft.com/office/powerpoint/2010/main" val="2533710416"/>
      </p:ext>
    </p:extLst>
  </p:cSld>
  <p:clrMapOvr>
    <a:masterClrMapping/>
  </p:clrMapOvr>
  <mc:AlternateContent xmlns:mc="http://schemas.openxmlformats.org/markup-compatibility/2006" xmlns:p14="http://schemas.microsoft.com/office/powerpoint/2010/main">
    <mc:Choice Requires="p14">
      <p:transition spd="slow" p14:dur="2000" advTm="38042"/>
    </mc:Choice>
    <mc:Fallback xmlns="">
      <p:transition spd="slow" advTm="3804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2"/>
                </p:tgtEl>
              </p:cMediaNode>
            </p:video>
            <p:seq concurrent="1" nextAc="seek">
              <p:cTn id="8" restart="whenNotActive" fill="hold" evtFilter="cancelBubble" nodeType="interactiveSeq">
                <p:stCondLst>
                  <p:cond evt="onClick" delay="0">
                    <p:tgtEl>
                      <p:spTgt spid="3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2"/>
                                        </p:tgtEl>
                                      </p:cBhvr>
                                    </p:cmd>
                                  </p:childTnLst>
                                </p:cTn>
                              </p:par>
                            </p:childTnLst>
                          </p:cTn>
                        </p:par>
                      </p:childTnLst>
                    </p:cTn>
                  </p:par>
                </p:childTnLst>
              </p:cTn>
              <p:nextCondLst>
                <p:cond evt="onClick" delay="0">
                  <p:tgtEl>
                    <p:spTgt spid="32"/>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6" name="Rectangle 33">
            <a:extLst>
              <a:ext uri="{FF2B5EF4-FFF2-40B4-BE49-F238E27FC236}">
                <a16:creationId xmlns:a16="http://schemas.microsoft.com/office/drawing/2014/main" id="{5E789A05-76D0-47F6-AD3C-AF90573261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78324" y="709375"/>
            <a:ext cx="10713676" cy="54333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7" name="Rectangle 35">
            <a:extLst>
              <a:ext uri="{FF2B5EF4-FFF2-40B4-BE49-F238E27FC236}">
                <a16:creationId xmlns:a16="http://schemas.microsoft.com/office/drawing/2014/main" id="{1CE68C35-0307-4DBB-9BB2-51A0BC80F6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Background Gray Rectangle">
            <a:extLst>
              <a:ext uri="{FF2B5EF4-FFF2-40B4-BE49-F238E27FC236}">
                <a16:creationId xmlns:a16="http://schemas.microsoft.com/office/drawing/2014/main" id="{B4461734-7A1F-4C43-9DD1-82961A9BC7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bg2">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9" name="White Rectangle">
            <a:extLst>
              <a:ext uri="{FF2B5EF4-FFF2-40B4-BE49-F238E27FC236}">
                <a16:creationId xmlns:a16="http://schemas.microsoft.com/office/drawing/2014/main" id="{F76B182E-353C-4F09-98E3-D0D9D094A9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6276" y="685800"/>
            <a:ext cx="10744200" cy="548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AB6D6DC-14A8-D8C9-2C9B-12DFA2A4289E}"/>
              </a:ext>
            </a:extLst>
          </p:cNvPr>
          <p:cNvSpPr>
            <a:spLocks noGrp="1"/>
          </p:cNvSpPr>
          <p:nvPr>
            <p:ph type="title"/>
          </p:nvPr>
        </p:nvSpPr>
        <p:spPr>
          <a:xfrm>
            <a:off x="422401" y="603503"/>
            <a:ext cx="10851735" cy="1739267"/>
          </a:xfrm>
        </p:spPr>
        <p:txBody>
          <a:bodyPr vert="horz" lIns="91440" tIns="45720" rIns="91440" bIns="45720" rtlCol="0" anchor="t">
            <a:normAutofit/>
          </a:bodyPr>
          <a:lstStyle/>
          <a:p>
            <a:r>
              <a:rPr lang="en-US" dirty="0">
                <a:latin typeface="+mj-lt"/>
              </a:rPr>
              <a:t>Data Sources</a:t>
            </a:r>
          </a:p>
        </p:txBody>
      </p:sp>
      <p:cxnSp>
        <p:nvCxnSpPr>
          <p:cNvPr id="50" name="Vertical Connector">
            <a:extLst>
              <a:ext uri="{FF2B5EF4-FFF2-40B4-BE49-F238E27FC236}">
                <a16:creationId xmlns:a16="http://schemas.microsoft.com/office/drawing/2014/main" id="{A32DD4E3-F3A5-479E-9FC8-93181F7ABFA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11496184" y="5610"/>
            <a:ext cx="0" cy="685800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51" name="Horizontal Connector 2">
            <a:extLst>
              <a:ext uri="{FF2B5EF4-FFF2-40B4-BE49-F238E27FC236}">
                <a16:creationId xmlns:a16="http://schemas.microsoft.com/office/drawing/2014/main" id="{A5C97BEA-9A67-4872-9526-42EECD54C0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524" y="6172200"/>
            <a:ext cx="12192000" cy="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graphicFrame>
        <p:nvGraphicFramePr>
          <p:cNvPr id="7" name="Table 8">
            <a:extLst>
              <a:ext uri="{FF2B5EF4-FFF2-40B4-BE49-F238E27FC236}">
                <a16:creationId xmlns:a16="http://schemas.microsoft.com/office/drawing/2014/main" id="{846CA1D1-1413-9BAF-62CF-2A81EAC89AED}"/>
              </a:ext>
            </a:extLst>
          </p:cNvPr>
          <p:cNvGraphicFramePr>
            <a:graphicFrameLocks noGrp="1"/>
          </p:cNvGraphicFramePr>
          <p:nvPr>
            <p:ph idx="1"/>
            <p:extLst>
              <p:ext uri="{D42A27DB-BD31-4B8C-83A1-F6EECF244321}">
                <p14:modId xmlns:p14="http://schemas.microsoft.com/office/powerpoint/2010/main" val="4175445366"/>
              </p:ext>
            </p:extLst>
          </p:nvPr>
        </p:nvGraphicFramePr>
        <p:xfrm>
          <a:off x="1490014" y="1793708"/>
          <a:ext cx="8716507" cy="2571651"/>
        </p:xfrm>
        <a:graphic>
          <a:graphicData uri="http://schemas.openxmlformats.org/drawingml/2006/table">
            <a:tbl>
              <a:tblPr firstRow="1" bandRow="1">
                <a:tableStyleId>{5C22544A-7EE6-4342-B048-85BDC9FD1C3A}</a:tableStyleId>
              </a:tblPr>
              <a:tblGrid>
                <a:gridCol w="1368471">
                  <a:extLst>
                    <a:ext uri="{9D8B030D-6E8A-4147-A177-3AD203B41FA5}">
                      <a16:colId xmlns:a16="http://schemas.microsoft.com/office/drawing/2014/main" val="2964077548"/>
                    </a:ext>
                  </a:extLst>
                </a:gridCol>
                <a:gridCol w="1838674">
                  <a:extLst>
                    <a:ext uri="{9D8B030D-6E8A-4147-A177-3AD203B41FA5}">
                      <a16:colId xmlns:a16="http://schemas.microsoft.com/office/drawing/2014/main" val="2918624283"/>
                    </a:ext>
                  </a:extLst>
                </a:gridCol>
                <a:gridCol w="3257006">
                  <a:extLst>
                    <a:ext uri="{9D8B030D-6E8A-4147-A177-3AD203B41FA5}">
                      <a16:colId xmlns:a16="http://schemas.microsoft.com/office/drawing/2014/main" val="2901487480"/>
                    </a:ext>
                  </a:extLst>
                </a:gridCol>
                <a:gridCol w="783771">
                  <a:extLst>
                    <a:ext uri="{9D8B030D-6E8A-4147-A177-3AD203B41FA5}">
                      <a16:colId xmlns:a16="http://schemas.microsoft.com/office/drawing/2014/main" val="65023412"/>
                    </a:ext>
                  </a:extLst>
                </a:gridCol>
                <a:gridCol w="795971">
                  <a:extLst>
                    <a:ext uri="{9D8B030D-6E8A-4147-A177-3AD203B41FA5}">
                      <a16:colId xmlns:a16="http://schemas.microsoft.com/office/drawing/2014/main" val="4215567657"/>
                    </a:ext>
                  </a:extLst>
                </a:gridCol>
                <a:gridCol w="672614">
                  <a:extLst>
                    <a:ext uri="{9D8B030D-6E8A-4147-A177-3AD203B41FA5}">
                      <a16:colId xmlns:a16="http://schemas.microsoft.com/office/drawing/2014/main" val="1717892007"/>
                    </a:ext>
                  </a:extLst>
                </a:gridCol>
              </a:tblGrid>
              <a:tr h="241169">
                <a:tc>
                  <a:txBody>
                    <a:bodyPr/>
                    <a:lstStyle/>
                    <a:p>
                      <a:r>
                        <a:rPr lang="en-AU" sz="1000"/>
                        <a:t>Data Set</a:t>
                      </a:r>
                    </a:p>
                  </a:txBody>
                  <a:tcPr marL="52043" marR="52043" marT="26022" marB="26022"/>
                </a:tc>
                <a:tc>
                  <a:txBody>
                    <a:bodyPr/>
                    <a:lstStyle/>
                    <a:p>
                      <a:r>
                        <a:rPr lang="en-AU" sz="1000" dirty="0"/>
                        <a:t>Source</a:t>
                      </a:r>
                    </a:p>
                  </a:txBody>
                  <a:tcPr marL="52043" marR="52043" marT="26022" marB="26022"/>
                </a:tc>
                <a:tc>
                  <a:txBody>
                    <a:bodyPr/>
                    <a:lstStyle/>
                    <a:p>
                      <a:r>
                        <a:rPr lang="en-AU" sz="1000" dirty="0"/>
                        <a:t>Website</a:t>
                      </a:r>
                    </a:p>
                  </a:txBody>
                  <a:tcPr marL="52043" marR="52043" marT="26022" marB="26022"/>
                </a:tc>
                <a:tc>
                  <a:txBody>
                    <a:bodyPr/>
                    <a:lstStyle/>
                    <a:p>
                      <a:r>
                        <a:rPr lang="en-AU" sz="1000"/>
                        <a:t>Date Range</a:t>
                      </a:r>
                    </a:p>
                  </a:txBody>
                  <a:tcPr marL="52043" marR="52043" marT="26022" marB="26022"/>
                </a:tc>
                <a:tc>
                  <a:txBody>
                    <a:bodyPr/>
                    <a:lstStyle/>
                    <a:p>
                      <a:r>
                        <a:rPr lang="en-AU" sz="1000" dirty="0"/>
                        <a:t>Frequency</a:t>
                      </a:r>
                    </a:p>
                  </a:txBody>
                  <a:tcPr marL="52043" marR="52043" marT="26022" marB="26022"/>
                </a:tc>
                <a:tc>
                  <a:txBody>
                    <a:bodyPr/>
                    <a:lstStyle/>
                    <a:p>
                      <a:r>
                        <a:rPr lang="en-AU" sz="1000"/>
                        <a:t>Period</a:t>
                      </a:r>
                    </a:p>
                  </a:txBody>
                  <a:tcPr marL="52043" marR="52043" marT="26022" marB="26022"/>
                </a:tc>
                <a:extLst>
                  <a:ext uri="{0D108BD9-81ED-4DB2-BD59-A6C34878D82A}">
                    <a16:rowId xmlns:a16="http://schemas.microsoft.com/office/drawing/2014/main" val="2701259632"/>
                  </a:ext>
                </a:extLst>
              </a:tr>
              <a:tr h="398773">
                <a:tc>
                  <a:txBody>
                    <a:bodyPr/>
                    <a:lstStyle/>
                    <a:p>
                      <a:r>
                        <a:rPr lang="en-AU" sz="1000"/>
                        <a:t>Median House Price By Year – Houses By Suburb</a:t>
                      </a:r>
                    </a:p>
                  </a:txBody>
                  <a:tcPr marL="52043" marR="52043" marT="26022" marB="26022"/>
                </a:tc>
                <a:tc>
                  <a:txBody>
                    <a:bodyPr/>
                    <a:lstStyle/>
                    <a:p>
                      <a:r>
                        <a:rPr lang="en-AU" sz="1000" dirty="0"/>
                        <a:t>Victorian State Government – Department of Transport and Planning </a:t>
                      </a:r>
                    </a:p>
                  </a:txBody>
                  <a:tcPr marL="52043" marR="52043" marT="26022" marB="26022"/>
                </a:tc>
                <a:tc>
                  <a:txBody>
                    <a:bodyPr/>
                    <a:lstStyle/>
                    <a:p>
                      <a:r>
                        <a:rPr lang="en-AU" sz="1000" b="0" i="0" u="none" strike="noStrike" kern="1200" dirty="0">
                          <a:solidFill>
                            <a:schemeClr val="dk1"/>
                          </a:solidFill>
                          <a:effectLst/>
                          <a:latin typeface="+mn-lt"/>
                          <a:ea typeface="+mn-ea"/>
                          <a:cs typeface="+mn-cs"/>
                        </a:rPr>
                        <a:t>https://www.land.vic.gov.au/valuations/resources-and-reports/property-sales-statistics</a:t>
                      </a:r>
                      <a:endParaRPr lang="en-AU" sz="1000" dirty="0"/>
                    </a:p>
                  </a:txBody>
                  <a:tcPr marL="52043" marR="52043" marT="26022" marB="26022"/>
                </a:tc>
                <a:tc>
                  <a:txBody>
                    <a:bodyPr/>
                    <a:lstStyle/>
                    <a:p>
                      <a:r>
                        <a:rPr lang="en-AU" sz="1000"/>
                        <a:t>2012 to 2022</a:t>
                      </a:r>
                      <a:br>
                        <a:rPr lang="en-AU" sz="1000"/>
                      </a:br>
                      <a:endParaRPr lang="en-AU" sz="1000"/>
                    </a:p>
                  </a:txBody>
                  <a:tcPr marL="52043" marR="52043" marT="26022" marB="26022"/>
                </a:tc>
                <a:tc>
                  <a:txBody>
                    <a:bodyPr/>
                    <a:lstStyle/>
                    <a:p>
                      <a:r>
                        <a:rPr lang="en-AU" sz="1000"/>
                        <a:t>Annual</a:t>
                      </a:r>
                    </a:p>
                  </a:txBody>
                  <a:tcPr marL="52043" marR="52043" marT="26022" marB="26022"/>
                </a:tc>
                <a:tc>
                  <a:txBody>
                    <a:bodyPr/>
                    <a:lstStyle/>
                    <a:p>
                      <a:r>
                        <a:rPr lang="en-AU" sz="1000"/>
                        <a:t>1</a:t>
                      </a:r>
                      <a:r>
                        <a:rPr lang="en-AU" sz="1000" baseline="30000"/>
                        <a:t>st</a:t>
                      </a:r>
                      <a:r>
                        <a:rPr lang="en-AU" sz="1000"/>
                        <a:t> Jan to 31</a:t>
                      </a:r>
                      <a:r>
                        <a:rPr lang="en-AU" sz="1000" baseline="30000"/>
                        <a:t>st</a:t>
                      </a:r>
                      <a:r>
                        <a:rPr lang="en-AU" sz="1000"/>
                        <a:t> Dec</a:t>
                      </a:r>
                    </a:p>
                  </a:txBody>
                  <a:tcPr marL="52043" marR="52043" marT="26022" marB="26022"/>
                </a:tc>
                <a:extLst>
                  <a:ext uri="{0D108BD9-81ED-4DB2-BD59-A6C34878D82A}">
                    <a16:rowId xmlns:a16="http://schemas.microsoft.com/office/drawing/2014/main" val="2340853477"/>
                  </a:ext>
                </a:extLst>
              </a:tr>
              <a:tr h="398773">
                <a:tc>
                  <a:txBody>
                    <a:bodyPr/>
                    <a:lstStyle/>
                    <a:p>
                      <a:r>
                        <a:rPr lang="en-AU" sz="1000"/>
                        <a:t>Population by Suburb</a:t>
                      </a:r>
                    </a:p>
                  </a:txBody>
                  <a:tcPr marL="52043" marR="52043" marT="26022" marB="26022"/>
                </a:tc>
                <a:tc>
                  <a:txBody>
                    <a:bodyPr/>
                    <a:lstStyle/>
                    <a:p>
                      <a:r>
                        <a:rPr lang="en-AU" sz="1000" b="0" u="none" dirty="0">
                          <a:solidFill>
                            <a:schemeClr val="tx1"/>
                          </a:solidFill>
                        </a:rPr>
                        <a:t>Australian Bureau of Statistics</a:t>
                      </a:r>
                    </a:p>
                  </a:txBody>
                  <a:tcPr marL="52043" marR="52043" marT="26022" marB="26022"/>
                </a:tc>
                <a:tc>
                  <a:txBody>
                    <a:bodyPr/>
                    <a:lstStyle/>
                    <a:p>
                      <a:r>
                        <a:rPr lang="en-AU" sz="1000" b="0" i="0" u="none" strike="noStrike" kern="1200" dirty="0">
                          <a:solidFill>
                            <a:schemeClr val="tx1"/>
                          </a:solidFill>
                          <a:effectLst/>
                          <a:latin typeface="+mn-lt"/>
                          <a:ea typeface="+mn-ea"/>
                          <a:cs typeface="+mn-cs"/>
                        </a:rPr>
                        <a:t>https://api.data.abs.gov.au/files/ABS_ERP_ASGS2021_1.0.0.csv</a:t>
                      </a:r>
                      <a:endParaRPr lang="en-AU" sz="1000" b="0" u="none" dirty="0">
                        <a:solidFill>
                          <a:schemeClr val="tx1"/>
                        </a:solidFill>
                      </a:endParaRPr>
                    </a:p>
                  </a:txBody>
                  <a:tcPr marL="52043" marR="52043" marT="26022" marB="26022"/>
                </a:tc>
                <a:tc>
                  <a:txBody>
                    <a:bodyPr/>
                    <a:lstStyle/>
                    <a:p>
                      <a:r>
                        <a:rPr lang="en-AU" sz="1000"/>
                        <a:t>2001 to 2021</a:t>
                      </a:r>
                    </a:p>
                  </a:txBody>
                  <a:tcPr marL="52043" marR="52043" marT="26022" marB="26022"/>
                </a:tc>
                <a:tc>
                  <a:txBody>
                    <a:bodyPr/>
                    <a:lstStyle/>
                    <a:p>
                      <a:r>
                        <a:rPr lang="en-AU" sz="1000"/>
                        <a:t>Annual</a:t>
                      </a:r>
                    </a:p>
                  </a:txBody>
                  <a:tcPr marL="52043" marR="52043" marT="26022" marB="26022"/>
                </a:tc>
                <a:tc>
                  <a:txBody>
                    <a:bodyPr/>
                    <a:lstStyle/>
                    <a:p>
                      <a:r>
                        <a:rPr lang="en-AU" sz="1000"/>
                        <a:t>1</a:t>
                      </a:r>
                      <a:r>
                        <a:rPr lang="en-AU" sz="1000" baseline="30000"/>
                        <a:t>st</a:t>
                      </a:r>
                      <a:r>
                        <a:rPr lang="en-AU" sz="1000"/>
                        <a:t> Jul to 30</a:t>
                      </a:r>
                      <a:r>
                        <a:rPr lang="en-AU" sz="1000" baseline="30000"/>
                        <a:t>th</a:t>
                      </a:r>
                      <a:r>
                        <a:rPr lang="en-AU" sz="1000"/>
                        <a:t> Jun</a:t>
                      </a:r>
                    </a:p>
                  </a:txBody>
                  <a:tcPr marL="52043" marR="52043" marT="26022" marB="26022"/>
                </a:tc>
                <a:extLst>
                  <a:ext uri="{0D108BD9-81ED-4DB2-BD59-A6C34878D82A}">
                    <a16:rowId xmlns:a16="http://schemas.microsoft.com/office/drawing/2014/main" val="3533113778"/>
                  </a:ext>
                </a:extLst>
              </a:tr>
              <a:tr h="398773">
                <a:tc>
                  <a:txBody>
                    <a:bodyPr/>
                    <a:lstStyle/>
                    <a:p>
                      <a:r>
                        <a:rPr lang="en-AU" sz="1000"/>
                        <a:t>School Locations</a:t>
                      </a:r>
                    </a:p>
                  </a:txBody>
                  <a:tcPr marL="52043" marR="52043" marT="26022" marB="26022"/>
                </a:tc>
                <a:tc>
                  <a:txBody>
                    <a:bodyPr/>
                    <a:lstStyle/>
                    <a:p>
                      <a:r>
                        <a:rPr lang="en-AU" sz="1000" dirty="0"/>
                        <a:t>DataVic</a:t>
                      </a:r>
                    </a:p>
                  </a:txBody>
                  <a:tcPr marL="52043" marR="52043" marT="26022" marB="26022"/>
                </a:tc>
                <a:tc>
                  <a:txBody>
                    <a:bodyPr/>
                    <a:lstStyle/>
                    <a:p>
                      <a:r>
                        <a:rPr lang="en-AU" sz="1000" b="0" i="0" u="none" strike="noStrike" kern="1200" dirty="0">
                          <a:solidFill>
                            <a:schemeClr val="dk1"/>
                          </a:solidFill>
                          <a:effectLst/>
                          <a:latin typeface="+mn-lt"/>
                          <a:ea typeface="+mn-ea"/>
                          <a:cs typeface="+mn-cs"/>
                        </a:rPr>
                        <a:t>https://discover.data.vic.gov.au/dataset/school-locations-2022</a:t>
                      </a:r>
                      <a:endParaRPr lang="en-AU" sz="1000" dirty="0"/>
                    </a:p>
                  </a:txBody>
                  <a:tcPr marL="52043" marR="52043" marT="26022" marB="26022"/>
                </a:tc>
                <a:tc>
                  <a:txBody>
                    <a:bodyPr/>
                    <a:lstStyle/>
                    <a:p>
                      <a:r>
                        <a:rPr lang="en-AU" sz="1000"/>
                        <a:t>As at 5</a:t>
                      </a:r>
                      <a:r>
                        <a:rPr lang="en-AU" sz="1000" baseline="30000"/>
                        <a:t>th</a:t>
                      </a:r>
                      <a:r>
                        <a:rPr lang="en-AU" sz="1000"/>
                        <a:t> Aug 2022</a:t>
                      </a:r>
                    </a:p>
                  </a:txBody>
                  <a:tcPr marL="52043" marR="52043" marT="26022" marB="26022"/>
                </a:tc>
                <a:tc>
                  <a:txBody>
                    <a:bodyPr/>
                    <a:lstStyle/>
                    <a:p>
                      <a:r>
                        <a:rPr lang="en-AU" sz="1000"/>
                        <a:t>Snapshot</a:t>
                      </a:r>
                    </a:p>
                  </a:txBody>
                  <a:tcPr marL="52043" marR="52043" marT="26022" marB="26022"/>
                </a:tc>
                <a:tc>
                  <a:txBody>
                    <a:bodyPr/>
                    <a:lstStyle/>
                    <a:p>
                      <a:r>
                        <a:rPr lang="en-AU" sz="1000"/>
                        <a:t>As at 5</a:t>
                      </a:r>
                      <a:r>
                        <a:rPr lang="en-AU" sz="1000" baseline="30000"/>
                        <a:t>th</a:t>
                      </a:r>
                      <a:r>
                        <a:rPr lang="en-AU" sz="1000"/>
                        <a:t> Aug 2022</a:t>
                      </a:r>
                    </a:p>
                  </a:txBody>
                  <a:tcPr marL="52043" marR="52043" marT="26022" marB="26022"/>
                </a:tc>
                <a:extLst>
                  <a:ext uri="{0D108BD9-81ED-4DB2-BD59-A6C34878D82A}">
                    <a16:rowId xmlns:a16="http://schemas.microsoft.com/office/drawing/2014/main" val="1061874671"/>
                  </a:ext>
                </a:extLst>
              </a:tr>
              <a:tr h="398773">
                <a:tc>
                  <a:txBody>
                    <a:bodyPr/>
                    <a:lstStyle/>
                    <a:p>
                      <a:r>
                        <a:rPr lang="en-AU" sz="1000"/>
                        <a:t>Crime Rates</a:t>
                      </a:r>
                    </a:p>
                  </a:txBody>
                  <a:tcPr marL="52043" marR="52043" marT="26022" marB="26022"/>
                </a:tc>
                <a:tc>
                  <a:txBody>
                    <a:bodyPr/>
                    <a:lstStyle/>
                    <a:p>
                      <a:r>
                        <a:rPr lang="en-AU" sz="1000" u="none" dirty="0"/>
                        <a:t>Crimes Statistics Agency</a:t>
                      </a:r>
                    </a:p>
                  </a:txBody>
                  <a:tcPr marL="52043" marR="52043" marT="26022" marB="26022"/>
                </a:tc>
                <a:tc>
                  <a:txBody>
                    <a:bodyPr/>
                    <a:lstStyle/>
                    <a:p>
                      <a:r>
                        <a:rPr lang="en-AU" sz="1000" b="0" i="0" u="none" strike="noStrike" kern="1200" dirty="0">
                          <a:solidFill>
                            <a:schemeClr val="dk1"/>
                          </a:solidFill>
                          <a:effectLst/>
                          <a:latin typeface="+mn-lt"/>
                          <a:ea typeface="+mn-ea"/>
                          <a:cs typeface="+mn-cs"/>
                        </a:rPr>
                        <a:t>https://www.crimestatistics.vic.gov.au/crime-statistics/latest-victorian-crime-data/download-data</a:t>
                      </a:r>
                      <a:endParaRPr lang="en-AU" sz="1000" u="none" dirty="0"/>
                    </a:p>
                  </a:txBody>
                  <a:tcPr marL="52043" marR="52043" marT="26022" marB="26022"/>
                </a:tc>
                <a:tc>
                  <a:txBody>
                    <a:bodyPr/>
                    <a:lstStyle/>
                    <a:p>
                      <a:r>
                        <a:rPr lang="en-AU" sz="1000"/>
                        <a:t>2014 to 2023</a:t>
                      </a:r>
                    </a:p>
                  </a:txBody>
                  <a:tcPr marL="52043" marR="52043" marT="26022" marB="26022"/>
                </a:tc>
                <a:tc>
                  <a:txBody>
                    <a:bodyPr/>
                    <a:lstStyle/>
                    <a:p>
                      <a:r>
                        <a:rPr lang="en-AU" sz="1000"/>
                        <a:t>Annual</a:t>
                      </a:r>
                    </a:p>
                  </a:txBody>
                  <a:tcPr marL="52043" marR="52043" marT="26022" marB="26022"/>
                </a:tc>
                <a:tc>
                  <a:txBody>
                    <a:bodyPr/>
                    <a:lstStyle/>
                    <a:p>
                      <a:r>
                        <a:rPr lang="en-AU" sz="1000"/>
                        <a:t>1</a:t>
                      </a:r>
                      <a:r>
                        <a:rPr lang="en-AU" sz="1000" baseline="30000"/>
                        <a:t>st</a:t>
                      </a:r>
                      <a:r>
                        <a:rPr lang="en-AU" sz="1000"/>
                        <a:t> Apr to 31</a:t>
                      </a:r>
                      <a:r>
                        <a:rPr lang="en-AU" sz="1000" baseline="30000"/>
                        <a:t>st</a:t>
                      </a:r>
                      <a:r>
                        <a:rPr lang="en-AU" sz="1000"/>
                        <a:t> Mar</a:t>
                      </a:r>
                    </a:p>
                  </a:txBody>
                  <a:tcPr marL="52043" marR="52043" marT="26022" marB="26022"/>
                </a:tc>
                <a:extLst>
                  <a:ext uri="{0D108BD9-81ED-4DB2-BD59-A6C34878D82A}">
                    <a16:rowId xmlns:a16="http://schemas.microsoft.com/office/drawing/2014/main" val="3427556061"/>
                  </a:ext>
                </a:extLst>
              </a:tr>
              <a:tr h="398773">
                <a:tc>
                  <a:txBody>
                    <a:bodyPr/>
                    <a:lstStyle/>
                    <a:p>
                      <a:r>
                        <a:rPr lang="en-AU" sz="1000"/>
                        <a:t>Supermarkets, Police Stations and Hospitals</a:t>
                      </a:r>
                    </a:p>
                  </a:txBody>
                  <a:tcPr marL="52043" marR="52043" marT="26022" marB="26022"/>
                </a:tc>
                <a:tc>
                  <a:txBody>
                    <a:bodyPr/>
                    <a:lstStyle/>
                    <a:p>
                      <a:r>
                        <a:rPr lang="en-AU" sz="1000" u="none" dirty="0"/>
                        <a:t>GeoApify</a:t>
                      </a:r>
                    </a:p>
                  </a:txBody>
                  <a:tcPr marL="52043" marR="52043" marT="26022" marB="26022"/>
                </a:tc>
                <a:tc>
                  <a:txBody>
                    <a:bodyPr/>
                    <a:lstStyle/>
                    <a:p>
                      <a:r>
                        <a:rPr lang="en-AU" sz="1000" b="0" i="0" u="none" strike="noStrike" kern="1200" dirty="0">
                          <a:solidFill>
                            <a:schemeClr val="dk1"/>
                          </a:solidFill>
                          <a:effectLst/>
                          <a:latin typeface="+mn-lt"/>
                          <a:ea typeface="+mn-ea"/>
                          <a:cs typeface="+mn-cs"/>
                        </a:rPr>
                        <a:t>https://www.geoapify.com/</a:t>
                      </a:r>
                      <a:endParaRPr lang="en-AU" sz="1000" u="none" dirty="0"/>
                    </a:p>
                  </a:txBody>
                  <a:tcPr marL="52043" marR="52043" marT="26022" marB="26022"/>
                </a:tc>
                <a:tc>
                  <a:txBody>
                    <a:bodyPr/>
                    <a:lstStyle/>
                    <a:p>
                      <a:r>
                        <a:rPr lang="en-AU" sz="1000"/>
                        <a:t>July 2023</a:t>
                      </a:r>
                    </a:p>
                  </a:txBody>
                  <a:tcPr marL="52043" marR="52043" marT="26022" marB="26022"/>
                </a:tc>
                <a:tc>
                  <a:txBody>
                    <a:bodyPr/>
                    <a:lstStyle/>
                    <a:p>
                      <a:r>
                        <a:rPr lang="en-AU" sz="1000"/>
                        <a:t>Snapshot</a:t>
                      </a:r>
                    </a:p>
                  </a:txBody>
                  <a:tcPr marL="52043" marR="52043" marT="26022" marB="26022"/>
                </a:tc>
                <a:tc>
                  <a:txBody>
                    <a:bodyPr/>
                    <a:lstStyle/>
                    <a:p>
                      <a:r>
                        <a:rPr lang="en-AU" sz="1000" dirty="0"/>
                        <a:t>July 2023</a:t>
                      </a:r>
                    </a:p>
                  </a:txBody>
                  <a:tcPr marL="52043" marR="52043" marT="26022" marB="26022"/>
                </a:tc>
                <a:extLst>
                  <a:ext uri="{0D108BD9-81ED-4DB2-BD59-A6C34878D82A}">
                    <a16:rowId xmlns:a16="http://schemas.microsoft.com/office/drawing/2014/main" val="2242225527"/>
                  </a:ext>
                </a:extLst>
              </a:tr>
            </a:tbl>
          </a:graphicData>
        </a:graphic>
      </p:graphicFrame>
      <p:pic>
        <p:nvPicPr>
          <p:cNvPr id="9" name="Video 8">
            <a:hlinkClick r:id="" action="ppaction://media"/>
            <a:extLst>
              <a:ext uri="{FF2B5EF4-FFF2-40B4-BE49-F238E27FC236}">
                <a16:creationId xmlns:a16="http://schemas.microsoft.com/office/drawing/2014/main" id="{E2A3BD7D-9BA9-37E2-F99C-1BBD89782F8E}"/>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5"/>
          <a:srcRect l="21875" r="21875"/>
          <a:stretch>
            <a:fillRect/>
          </a:stretch>
        </p:blipFill>
        <p:spPr>
          <a:xfrm>
            <a:off x="88281" y="4783195"/>
            <a:ext cx="2057400" cy="2057400"/>
          </a:xfrm>
          <a:prstGeom prst="ellipse">
            <a:avLst/>
          </a:prstGeom>
        </p:spPr>
      </p:pic>
    </p:spTree>
    <p:extLst>
      <p:ext uri="{BB962C8B-B14F-4D97-AF65-F5344CB8AC3E}">
        <p14:creationId xmlns:p14="http://schemas.microsoft.com/office/powerpoint/2010/main" val="266463620"/>
      </p:ext>
    </p:extLst>
  </p:cSld>
  <p:clrMapOvr>
    <a:masterClrMapping/>
  </p:clrMapOvr>
  <mc:AlternateContent xmlns:mc="http://schemas.openxmlformats.org/markup-compatibility/2006" xmlns:p14="http://schemas.microsoft.com/office/powerpoint/2010/main">
    <mc:Choice Requires="p14">
      <p:transition spd="slow" p14:dur="2000" advTm="24022"/>
    </mc:Choice>
    <mc:Fallback xmlns="">
      <p:transition spd="slow" advTm="2402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F769E14-42A1-4194-9915-A3C3F12B07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Background Gray Rectangle">
            <a:extLst>
              <a:ext uri="{FF2B5EF4-FFF2-40B4-BE49-F238E27FC236}">
                <a16:creationId xmlns:a16="http://schemas.microsoft.com/office/drawing/2014/main" id="{54B4AC2F-67D3-4029-9050-8F70D701EC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bg2">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3" name="White Rectangle">
            <a:extLst>
              <a:ext uri="{FF2B5EF4-FFF2-40B4-BE49-F238E27FC236}">
                <a16:creationId xmlns:a16="http://schemas.microsoft.com/office/drawing/2014/main" id="{1E43F547-8690-4CB0-A621-415F429D5C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6276" y="685800"/>
            <a:ext cx="10744200" cy="548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DA93C8F-55C5-80F8-81DF-CABA1DE1A2EB}"/>
              </a:ext>
            </a:extLst>
          </p:cNvPr>
          <p:cNvSpPr>
            <a:spLocks noGrp="1"/>
          </p:cNvSpPr>
          <p:nvPr>
            <p:ph type="title"/>
          </p:nvPr>
        </p:nvSpPr>
        <p:spPr>
          <a:xfrm>
            <a:off x="420624" y="1012004"/>
            <a:ext cx="4862576" cy="4795408"/>
          </a:xfrm>
        </p:spPr>
        <p:txBody>
          <a:bodyPr>
            <a:normAutofit/>
          </a:bodyPr>
          <a:lstStyle/>
          <a:p>
            <a:r>
              <a:rPr lang="en-AU" dirty="0"/>
              <a:t>Data Collection &amp; Cleaning</a:t>
            </a:r>
          </a:p>
        </p:txBody>
      </p:sp>
      <p:cxnSp>
        <p:nvCxnSpPr>
          <p:cNvPr id="15" name="Vertical Connector">
            <a:extLst>
              <a:ext uri="{FF2B5EF4-FFF2-40B4-BE49-F238E27FC236}">
                <a16:creationId xmlns:a16="http://schemas.microsoft.com/office/drawing/2014/main" id="{C43453A4-E672-4E99-828D-61F490D03F7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11496184" y="5610"/>
            <a:ext cx="0" cy="685800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17" name="Horizontal Connector 2">
            <a:extLst>
              <a:ext uri="{FF2B5EF4-FFF2-40B4-BE49-F238E27FC236}">
                <a16:creationId xmlns:a16="http://schemas.microsoft.com/office/drawing/2014/main" id="{42B3D3AB-0475-4349-9B16-455F1E315E1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524" y="6172200"/>
            <a:ext cx="12192000" cy="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3296CFA9-3C67-C38B-B853-5446FF5872A5}"/>
              </a:ext>
            </a:extLst>
          </p:cNvPr>
          <p:cNvGraphicFramePr>
            <a:graphicFrameLocks noGrp="1"/>
          </p:cNvGraphicFramePr>
          <p:nvPr>
            <p:ph idx="1"/>
            <p:extLst>
              <p:ext uri="{D42A27DB-BD31-4B8C-83A1-F6EECF244321}">
                <p14:modId xmlns:p14="http://schemas.microsoft.com/office/powerpoint/2010/main" val="754165141"/>
              </p:ext>
            </p:extLst>
          </p:nvPr>
        </p:nvGraphicFramePr>
        <p:xfrm>
          <a:off x="5561161" y="992387"/>
          <a:ext cx="5393367" cy="4873226"/>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6" name="Video 5">
            <a:hlinkClick r:id="" action="ppaction://media"/>
            <a:extLst>
              <a:ext uri="{FF2B5EF4-FFF2-40B4-BE49-F238E27FC236}">
                <a16:creationId xmlns:a16="http://schemas.microsoft.com/office/drawing/2014/main" id="{49CB8BFB-9147-871D-9E38-A3A2029CEE96}"/>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10"/>
          <a:srcRect l="21875" r="21875"/>
          <a:stretch>
            <a:fillRect/>
          </a:stretch>
        </p:blipFill>
        <p:spPr>
          <a:xfrm>
            <a:off x="0" y="4794990"/>
            <a:ext cx="2057400" cy="2057400"/>
          </a:xfrm>
          <a:prstGeom prst="ellipse">
            <a:avLst/>
          </a:prstGeom>
        </p:spPr>
      </p:pic>
    </p:spTree>
    <p:extLst>
      <p:ext uri="{BB962C8B-B14F-4D97-AF65-F5344CB8AC3E}">
        <p14:creationId xmlns:p14="http://schemas.microsoft.com/office/powerpoint/2010/main" val="4084640223"/>
      </p:ext>
    </p:extLst>
  </p:cSld>
  <p:clrMapOvr>
    <a:masterClrMapping/>
  </p:clrMapOvr>
  <mc:AlternateContent xmlns:mc="http://schemas.openxmlformats.org/markup-compatibility/2006" xmlns:p14="http://schemas.microsoft.com/office/powerpoint/2010/main">
    <mc:Choice Requires="p14">
      <p:transition spd="slow" p14:dur="2000" advTm="22675"/>
    </mc:Choice>
    <mc:Fallback xmlns="">
      <p:transition spd="slow" advTm="2267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B6D6DC-14A8-D8C9-2C9B-12DFA2A4289E}"/>
              </a:ext>
            </a:extLst>
          </p:cNvPr>
          <p:cNvSpPr>
            <a:spLocks noGrp="1"/>
          </p:cNvSpPr>
          <p:nvPr>
            <p:ph type="title"/>
          </p:nvPr>
        </p:nvSpPr>
        <p:spPr>
          <a:xfrm>
            <a:off x="422402" y="211599"/>
            <a:ext cx="10851735" cy="1739267"/>
          </a:xfrm>
        </p:spPr>
        <p:txBody>
          <a:bodyPr vert="horz" lIns="91440" tIns="45720" rIns="91440" bIns="45720" rtlCol="0" anchor="t">
            <a:normAutofit/>
          </a:bodyPr>
          <a:lstStyle/>
          <a:p>
            <a:r>
              <a:rPr lang="en-US" dirty="0">
                <a:latin typeface="+mj-lt"/>
              </a:rPr>
              <a:t>Melbourne Postcodes </a:t>
            </a:r>
            <a:br>
              <a:rPr lang="en-US" dirty="0">
                <a:latin typeface="+mj-lt"/>
              </a:rPr>
            </a:br>
            <a:r>
              <a:rPr lang="en-US" dirty="0">
                <a:latin typeface="+mj-lt"/>
              </a:rPr>
              <a:t>Sample size = 192</a:t>
            </a:r>
          </a:p>
        </p:txBody>
      </p:sp>
      <p:sp>
        <p:nvSpPr>
          <p:cNvPr id="15" name="Text Placeholder 14">
            <a:extLst>
              <a:ext uri="{FF2B5EF4-FFF2-40B4-BE49-F238E27FC236}">
                <a16:creationId xmlns:a16="http://schemas.microsoft.com/office/drawing/2014/main" id="{3C440601-7589-7E20-BFEA-D89A1257B60F}"/>
              </a:ext>
            </a:extLst>
          </p:cNvPr>
          <p:cNvSpPr>
            <a:spLocks noGrp="1"/>
          </p:cNvSpPr>
          <p:nvPr>
            <p:ph type="body" sz="half" idx="2"/>
          </p:nvPr>
        </p:nvSpPr>
        <p:spPr>
          <a:xfrm>
            <a:off x="422402" y="2026625"/>
            <a:ext cx="2892680" cy="2880510"/>
          </a:xfrm>
        </p:spPr>
        <p:txBody>
          <a:bodyPr/>
          <a:lstStyle/>
          <a:p>
            <a:pPr marL="267462" indent="-267462" defTabSz="713232">
              <a:spcBef>
                <a:spcPts val="780"/>
              </a:spcBef>
              <a:buFont typeface="Arial" panose="020B0604020202020204" pitchFamily="34" charset="0"/>
              <a:buChar char="•"/>
            </a:pPr>
            <a:r>
              <a:rPr lang="en-US" sz="1716" kern="1200" dirty="0">
                <a:solidFill>
                  <a:schemeClr val="tx2"/>
                </a:solidFill>
                <a:latin typeface="+mn-lt"/>
                <a:ea typeface="+mn-ea"/>
                <a:cs typeface="+mn-cs"/>
              </a:rPr>
              <a:t>Sample chosen based on available data points from the various data sources.</a:t>
            </a:r>
          </a:p>
          <a:p>
            <a:pPr marL="267462" indent="-267462" defTabSz="713232">
              <a:spcBef>
                <a:spcPts val="780"/>
              </a:spcBef>
              <a:buFont typeface="Arial" panose="020B0604020202020204" pitchFamily="34" charset="0"/>
              <a:buChar char="•"/>
            </a:pPr>
            <a:r>
              <a:rPr lang="en-US" sz="1716" kern="1200" dirty="0">
                <a:solidFill>
                  <a:schemeClr val="tx2"/>
                </a:solidFill>
                <a:latin typeface="+mn-lt"/>
                <a:ea typeface="+mn-ea"/>
                <a:cs typeface="+mn-cs"/>
              </a:rPr>
              <a:t>Restricted to City-Shires within Melbourne</a:t>
            </a:r>
          </a:p>
        </p:txBody>
      </p:sp>
      <p:pic>
        <p:nvPicPr>
          <p:cNvPr id="8" name="Content Placeholder 7" descr="A map of a city&#10;&#10;Description automatically generated">
            <a:extLst>
              <a:ext uri="{FF2B5EF4-FFF2-40B4-BE49-F238E27FC236}">
                <a16:creationId xmlns:a16="http://schemas.microsoft.com/office/drawing/2014/main" id="{2CDFA742-4E6C-9F3A-ED09-DE0C5E69459C}"/>
              </a:ext>
            </a:extLst>
          </p:cNvPr>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3263342" y="1893197"/>
            <a:ext cx="6168922" cy="4762719"/>
          </a:xfrm>
        </p:spPr>
      </p:pic>
      <p:pic>
        <p:nvPicPr>
          <p:cNvPr id="16" name="Picture 15">
            <a:extLst>
              <a:ext uri="{FF2B5EF4-FFF2-40B4-BE49-F238E27FC236}">
                <a16:creationId xmlns:a16="http://schemas.microsoft.com/office/drawing/2014/main" id="{4E168480-ED86-F7AD-68D4-3994DD4B222C}"/>
              </a:ext>
            </a:extLst>
          </p:cNvPr>
          <p:cNvPicPr>
            <a:picLocks noChangeAspect="1"/>
          </p:cNvPicPr>
          <p:nvPr/>
        </p:nvPicPr>
        <p:blipFill>
          <a:blip r:embed="rId6"/>
          <a:stretch>
            <a:fillRect/>
          </a:stretch>
        </p:blipFill>
        <p:spPr>
          <a:xfrm>
            <a:off x="9380524" y="211599"/>
            <a:ext cx="2673507" cy="6434802"/>
          </a:xfrm>
          <a:prstGeom prst="rect">
            <a:avLst/>
          </a:prstGeom>
        </p:spPr>
      </p:pic>
      <p:pic>
        <p:nvPicPr>
          <p:cNvPr id="5" name="Video 4">
            <a:hlinkClick r:id="" action="ppaction://media"/>
            <a:extLst>
              <a:ext uri="{FF2B5EF4-FFF2-40B4-BE49-F238E27FC236}">
                <a16:creationId xmlns:a16="http://schemas.microsoft.com/office/drawing/2014/main" id="{9A626CD3-8343-9F00-05C0-FD33CFB2D279}"/>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7"/>
          <a:srcRect l="21875" r="21875"/>
          <a:stretch>
            <a:fillRect/>
          </a:stretch>
        </p:blipFill>
        <p:spPr>
          <a:xfrm>
            <a:off x="0" y="4800600"/>
            <a:ext cx="2057400" cy="2057400"/>
          </a:xfrm>
          <a:prstGeom prst="ellipse">
            <a:avLst/>
          </a:prstGeom>
        </p:spPr>
      </p:pic>
    </p:spTree>
    <p:extLst>
      <p:ext uri="{BB962C8B-B14F-4D97-AF65-F5344CB8AC3E}">
        <p14:creationId xmlns:p14="http://schemas.microsoft.com/office/powerpoint/2010/main" val="952235605"/>
      </p:ext>
    </p:extLst>
  </p:cSld>
  <p:clrMapOvr>
    <a:masterClrMapping/>
  </p:clrMapOvr>
  <mc:AlternateContent xmlns:mc="http://schemas.openxmlformats.org/markup-compatibility/2006" xmlns:p14="http://schemas.microsoft.com/office/powerpoint/2010/main">
    <mc:Choice Requires="p14">
      <p:transition spd="slow" p14:dur="2000" advTm="15961"/>
    </mc:Choice>
    <mc:Fallback xmlns="">
      <p:transition spd="slow" advTm="159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Background Gray Rectangle">
            <a:extLst>
              <a:ext uri="{FF2B5EF4-FFF2-40B4-BE49-F238E27FC236}">
                <a16:creationId xmlns:a16="http://schemas.microsoft.com/office/drawing/2014/main" id="{C2E786E4-A5E8-4249-B185-D4A0822788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14198"/>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2" name="Rectangle 11">
            <a:extLst>
              <a:ext uri="{FF2B5EF4-FFF2-40B4-BE49-F238E27FC236}">
                <a16:creationId xmlns:a16="http://schemas.microsoft.com/office/drawing/2014/main" id="{DC0756A0-7714-494C-B70D-3EA1A23079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bg2">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14" name="Rectangle 13">
            <a:extLst>
              <a:ext uri="{FF2B5EF4-FFF2-40B4-BE49-F238E27FC236}">
                <a16:creationId xmlns:a16="http://schemas.microsoft.com/office/drawing/2014/main" id="{93FB8294-5DA8-4320-95C0-2E49564FD6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85800"/>
            <a:ext cx="12190476" cy="548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A793B67-4321-AE96-3488-EEB7AC5C49F8}"/>
              </a:ext>
            </a:extLst>
          </p:cNvPr>
          <p:cNvSpPr>
            <a:spLocks noGrp="1"/>
          </p:cNvSpPr>
          <p:nvPr>
            <p:ph type="ctrTitle"/>
          </p:nvPr>
        </p:nvSpPr>
        <p:spPr>
          <a:xfrm>
            <a:off x="1489039" y="691429"/>
            <a:ext cx="9213920" cy="2737570"/>
          </a:xfrm>
        </p:spPr>
        <p:txBody>
          <a:bodyPr>
            <a:normAutofit/>
          </a:bodyPr>
          <a:lstStyle/>
          <a:p>
            <a:r>
              <a:rPr lang="en-AU" sz="5400"/>
              <a:t>Factor 1:</a:t>
            </a:r>
          </a:p>
        </p:txBody>
      </p:sp>
      <p:sp>
        <p:nvSpPr>
          <p:cNvPr id="5" name="Subtitle 4">
            <a:extLst>
              <a:ext uri="{FF2B5EF4-FFF2-40B4-BE49-F238E27FC236}">
                <a16:creationId xmlns:a16="http://schemas.microsoft.com/office/drawing/2014/main" id="{4CBF04EB-C50E-161E-4BA1-E9F71CC68708}"/>
              </a:ext>
            </a:extLst>
          </p:cNvPr>
          <p:cNvSpPr>
            <a:spLocks noGrp="1"/>
          </p:cNvSpPr>
          <p:nvPr>
            <p:ph type="subTitle" idx="1"/>
          </p:nvPr>
        </p:nvSpPr>
        <p:spPr>
          <a:xfrm>
            <a:off x="1489039" y="3620467"/>
            <a:ext cx="9213911" cy="2222280"/>
          </a:xfrm>
        </p:spPr>
        <p:txBody>
          <a:bodyPr>
            <a:normAutofit/>
          </a:bodyPr>
          <a:lstStyle/>
          <a:p>
            <a:r>
              <a:rPr lang="en-AU" dirty="0"/>
              <a:t>Affordability</a:t>
            </a:r>
          </a:p>
        </p:txBody>
      </p:sp>
      <p:cxnSp>
        <p:nvCxnSpPr>
          <p:cNvPr id="16" name="Straight Connector 15">
            <a:extLst>
              <a:ext uri="{FF2B5EF4-FFF2-40B4-BE49-F238E27FC236}">
                <a16:creationId xmlns:a16="http://schemas.microsoft.com/office/drawing/2014/main" id="{76ED57D7-3283-4111-8331-20D63B7CBB9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959" y="680190"/>
            <a:ext cx="12192000" cy="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0AF369D5-F994-4512-9823-1596D8F3AA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524" y="6172200"/>
            <a:ext cx="12192000" cy="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06917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400"/>
                                        <p:tgtEl>
                                          <p:spTgt spid="5">
                                            <p:txEl>
                                              <p:pRg st="0" end="0"/>
                                            </p:txEl>
                                          </p:spTgt>
                                        </p:tgtEl>
                                      </p:cBhvr>
                                    </p:animEffect>
                                  </p:childTnLst>
                                </p:cTn>
                              </p:par>
                              <p:par>
                                <p:cTn id="8" presetID="10" presetClass="entr" presetSubtype="0" fill="hold" grpId="0" nodeType="withEffect">
                                  <p:stCondLst>
                                    <p:cond delay="500"/>
                                  </p:stCondLst>
                                  <p:iterate type="lt">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B6D6DC-14A8-D8C9-2C9B-12DFA2A4289E}"/>
              </a:ext>
            </a:extLst>
          </p:cNvPr>
          <p:cNvSpPr>
            <a:spLocks noGrp="1"/>
          </p:cNvSpPr>
          <p:nvPr>
            <p:ph type="title"/>
          </p:nvPr>
        </p:nvSpPr>
        <p:spPr>
          <a:xfrm>
            <a:off x="387821" y="333047"/>
            <a:ext cx="10851735" cy="1739267"/>
          </a:xfrm>
        </p:spPr>
        <p:txBody>
          <a:bodyPr vert="horz" lIns="91440" tIns="45720" rIns="91440" bIns="45720" rtlCol="0" anchor="t">
            <a:normAutofit/>
          </a:bodyPr>
          <a:lstStyle/>
          <a:p>
            <a:r>
              <a:rPr lang="en-US" dirty="0">
                <a:latin typeface="+mj-lt"/>
              </a:rPr>
              <a:t>Median House Price Trend</a:t>
            </a:r>
          </a:p>
        </p:txBody>
      </p:sp>
      <p:pic>
        <p:nvPicPr>
          <p:cNvPr id="9" name="Content Placeholder 8" descr="A graph of different colored lines&#10;&#10;Description automatically generated">
            <a:extLst>
              <a:ext uri="{FF2B5EF4-FFF2-40B4-BE49-F238E27FC236}">
                <a16:creationId xmlns:a16="http://schemas.microsoft.com/office/drawing/2014/main" id="{0C47539A-3B42-9DB8-90E0-932545FA7398}"/>
              </a:ext>
            </a:extLst>
          </p:cNvPr>
          <p:cNvPicPr>
            <a:picLocks noGrp="1" noChangeAspect="1"/>
          </p:cNvPicPr>
          <p:nvPr>
            <p:ph idx="1"/>
          </p:nvPr>
        </p:nvPicPr>
        <p:blipFill>
          <a:blip r:embed="rId3"/>
          <a:stretch>
            <a:fillRect/>
          </a:stretch>
        </p:blipFill>
        <p:spPr>
          <a:xfrm>
            <a:off x="4894158" y="1802914"/>
            <a:ext cx="6239544" cy="4425839"/>
          </a:xfrm>
          <a:prstGeom prst="rect">
            <a:avLst/>
          </a:prstGeom>
        </p:spPr>
      </p:pic>
      <p:sp>
        <p:nvSpPr>
          <p:cNvPr id="15" name="Text Placeholder 14">
            <a:extLst>
              <a:ext uri="{FF2B5EF4-FFF2-40B4-BE49-F238E27FC236}">
                <a16:creationId xmlns:a16="http://schemas.microsoft.com/office/drawing/2014/main" id="{3C440601-7589-7E20-BFEA-D89A1257B60F}"/>
              </a:ext>
            </a:extLst>
          </p:cNvPr>
          <p:cNvSpPr>
            <a:spLocks noGrp="1"/>
          </p:cNvSpPr>
          <p:nvPr>
            <p:ph type="body" sz="half" idx="2"/>
          </p:nvPr>
        </p:nvSpPr>
        <p:spPr>
          <a:xfrm>
            <a:off x="654265" y="2207170"/>
            <a:ext cx="3523807" cy="2880510"/>
          </a:xfrm>
        </p:spPr>
        <p:txBody>
          <a:bodyPr/>
          <a:lstStyle/>
          <a:p>
            <a:pPr marL="267462" indent="-267462" defTabSz="713232">
              <a:spcBef>
                <a:spcPts val="780"/>
              </a:spcBef>
              <a:buFont typeface="Arial" panose="020B0604020202020204" pitchFamily="34" charset="0"/>
              <a:buChar char="•"/>
            </a:pPr>
            <a:r>
              <a:rPr lang="en-AU" sz="1716" kern="1200" dirty="0">
                <a:solidFill>
                  <a:schemeClr val="tx2"/>
                </a:solidFill>
                <a:latin typeface="+mn-lt"/>
                <a:ea typeface="+mn-ea"/>
                <a:cs typeface="+mn-cs"/>
              </a:rPr>
              <a:t>Upward trend in median house price from 2012 to 2022</a:t>
            </a:r>
          </a:p>
          <a:p>
            <a:pPr marL="267462" indent="-267462" defTabSz="713232">
              <a:spcBef>
                <a:spcPts val="780"/>
              </a:spcBef>
              <a:buFont typeface="Arial" panose="020B0604020202020204" pitchFamily="34" charset="0"/>
              <a:buChar char="•"/>
            </a:pPr>
            <a:r>
              <a:rPr lang="en-AU" sz="1716" kern="1200" dirty="0">
                <a:solidFill>
                  <a:schemeClr val="tx2"/>
                </a:solidFill>
                <a:latin typeface="+mn-lt"/>
                <a:ea typeface="+mn-ea"/>
                <a:cs typeface="+mn-cs"/>
              </a:rPr>
              <a:t>Impact of covid apparent on all areas of Melbourne</a:t>
            </a:r>
          </a:p>
          <a:p>
            <a:pPr marL="267462" indent="-267462" defTabSz="713232">
              <a:spcBef>
                <a:spcPts val="780"/>
              </a:spcBef>
              <a:buFont typeface="Arial" panose="020B0604020202020204" pitchFamily="34" charset="0"/>
              <a:buChar char="•"/>
            </a:pPr>
            <a:r>
              <a:rPr lang="en-AU" sz="1716" kern="1200" dirty="0">
                <a:solidFill>
                  <a:schemeClr val="tx2"/>
                </a:solidFill>
                <a:latin typeface="+mn-lt"/>
                <a:ea typeface="+mn-ea"/>
                <a:cs typeface="+mn-cs"/>
              </a:rPr>
              <a:t>Decline in Median House Price For Inner and Mid areas, whereas Outer increasing from 2021 to 2022</a:t>
            </a:r>
            <a:endParaRPr lang="en-AU" dirty="0"/>
          </a:p>
        </p:txBody>
      </p:sp>
      <p:sp>
        <p:nvSpPr>
          <p:cNvPr id="10" name="Rectangle 9">
            <a:extLst>
              <a:ext uri="{FF2B5EF4-FFF2-40B4-BE49-F238E27FC236}">
                <a16:creationId xmlns:a16="http://schemas.microsoft.com/office/drawing/2014/main" id="{5ACBFE7E-6A86-9D26-D05D-8BF67706C282}"/>
              </a:ext>
            </a:extLst>
          </p:cNvPr>
          <p:cNvSpPr/>
          <p:nvPr/>
        </p:nvSpPr>
        <p:spPr>
          <a:xfrm>
            <a:off x="9265920" y="2168027"/>
            <a:ext cx="960616" cy="3130144"/>
          </a:xfrm>
          <a:prstGeom prst="rect">
            <a:avLst/>
          </a:prstGeom>
          <a:noFill/>
          <a:ln w="19050">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TextBox 10">
            <a:extLst>
              <a:ext uri="{FF2B5EF4-FFF2-40B4-BE49-F238E27FC236}">
                <a16:creationId xmlns:a16="http://schemas.microsoft.com/office/drawing/2014/main" id="{AD3E56FE-6419-B3DD-6C5C-F9AB2903EDA0}"/>
              </a:ext>
            </a:extLst>
          </p:cNvPr>
          <p:cNvSpPr txBox="1"/>
          <p:nvPr/>
        </p:nvSpPr>
        <p:spPr>
          <a:xfrm>
            <a:off x="9213710" y="6228753"/>
            <a:ext cx="532518" cy="246221"/>
          </a:xfrm>
          <a:prstGeom prst="rect">
            <a:avLst/>
          </a:prstGeom>
          <a:noFill/>
        </p:spPr>
        <p:txBody>
          <a:bodyPr wrap="none" rtlCol="0">
            <a:spAutoFit/>
          </a:bodyPr>
          <a:lstStyle/>
          <a:p>
            <a:pPr defTabSz="713232">
              <a:spcAft>
                <a:spcPts val="600"/>
              </a:spcAft>
            </a:pPr>
            <a:r>
              <a:rPr lang="en-AU" sz="1000" dirty="0">
                <a:solidFill>
                  <a:srgbClr val="FF0000"/>
                </a:solidFill>
              </a:rPr>
              <a:t>C</a:t>
            </a:r>
            <a:r>
              <a:rPr lang="en-AU" sz="1000" kern="1200" dirty="0">
                <a:solidFill>
                  <a:srgbClr val="FF0000"/>
                </a:solidFill>
                <a:latin typeface="+mn-lt"/>
                <a:ea typeface="+mn-ea"/>
                <a:cs typeface="+mn-cs"/>
              </a:rPr>
              <a:t>ovid</a:t>
            </a:r>
            <a:endParaRPr lang="en-AU" sz="1000" dirty="0">
              <a:solidFill>
                <a:srgbClr val="FF0000"/>
              </a:solidFill>
            </a:endParaRPr>
          </a:p>
        </p:txBody>
      </p:sp>
      <p:sp>
        <p:nvSpPr>
          <p:cNvPr id="12" name="Rectangle 11">
            <a:extLst>
              <a:ext uri="{FF2B5EF4-FFF2-40B4-BE49-F238E27FC236}">
                <a16:creationId xmlns:a16="http://schemas.microsoft.com/office/drawing/2014/main" id="{A376F9D8-9F8C-D450-1EF8-833936811459}"/>
              </a:ext>
            </a:extLst>
          </p:cNvPr>
          <p:cNvSpPr/>
          <p:nvPr/>
        </p:nvSpPr>
        <p:spPr>
          <a:xfrm>
            <a:off x="10279686" y="2168027"/>
            <a:ext cx="538428" cy="2578517"/>
          </a:xfrm>
          <a:prstGeom prst="rect">
            <a:avLst/>
          </a:prstGeom>
          <a:noFill/>
          <a:ln w="19050">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 name="TextBox 12">
            <a:extLst>
              <a:ext uri="{FF2B5EF4-FFF2-40B4-BE49-F238E27FC236}">
                <a16:creationId xmlns:a16="http://schemas.microsoft.com/office/drawing/2014/main" id="{DB7364DE-A655-E45B-8724-AFE10A279064}"/>
              </a:ext>
            </a:extLst>
          </p:cNvPr>
          <p:cNvSpPr txBox="1"/>
          <p:nvPr/>
        </p:nvSpPr>
        <p:spPr>
          <a:xfrm>
            <a:off x="10912099" y="5196776"/>
            <a:ext cx="675185" cy="707886"/>
          </a:xfrm>
          <a:prstGeom prst="rect">
            <a:avLst/>
          </a:prstGeom>
          <a:noFill/>
        </p:spPr>
        <p:txBody>
          <a:bodyPr wrap="none" rtlCol="0">
            <a:spAutoFit/>
          </a:bodyPr>
          <a:lstStyle/>
          <a:p>
            <a:pPr algn="ctr" defTabSz="713232">
              <a:spcAft>
                <a:spcPts val="600"/>
              </a:spcAft>
            </a:pPr>
            <a:r>
              <a:rPr lang="en-AU" sz="1000" dirty="0">
                <a:solidFill>
                  <a:srgbClr val="FF0000"/>
                </a:solidFill>
              </a:rPr>
              <a:t>Interest </a:t>
            </a:r>
          </a:p>
          <a:p>
            <a:pPr algn="ctr" defTabSz="713232">
              <a:spcAft>
                <a:spcPts val="600"/>
              </a:spcAft>
            </a:pPr>
            <a:r>
              <a:rPr lang="en-AU" sz="1000" dirty="0">
                <a:solidFill>
                  <a:srgbClr val="FF0000"/>
                </a:solidFill>
              </a:rPr>
              <a:t>Rates </a:t>
            </a:r>
          </a:p>
          <a:p>
            <a:pPr algn="ctr" defTabSz="713232">
              <a:spcAft>
                <a:spcPts val="600"/>
              </a:spcAft>
            </a:pPr>
            <a:r>
              <a:rPr lang="en-AU" sz="1000" dirty="0">
                <a:solidFill>
                  <a:srgbClr val="FF0000"/>
                </a:solidFill>
              </a:rPr>
              <a:t>Hikes</a:t>
            </a:r>
          </a:p>
        </p:txBody>
      </p:sp>
      <p:cxnSp>
        <p:nvCxnSpPr>
          <p:cNvPr id="4" name="Straight Arrow Connector 3">
            <a:extLst>
              <a:ext uri="{FF2B5EF4-FFF2-40B4-BE49-F238E27FC236}">
                <a16:creationId xmlns:a16="http://schemas.microsoft.com/office/drawing/2014/main" id="{0FAC208A-CBDE-D790-E795-49E8B76C134B}"/>
              </a:ext>
            </a:extLst>
          </p:cNvPr>
          <p:cNvCxnSpPr>
            <a:cxnSpLocks/>
            <a:endCxn id="10" idx="2"/>
          </p:cNvCxnSpPr>
          <p:nvPr/>
        </p:nvCxnSpPr>
        <p:spPr>
          <a:xfrm flipV="1">
            <a:off x="9479969" y="5298171"/>
            <a:ext cx="266259" cy="91101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C5E381CE-DC39-688F-5FCE-637BF0E00CDD}"/>
              </a:ext>
            </a:extLst>
          </p:cNvPr>
          <p:cNvCxnSpPr>
            <a:cxnSpLocks/>
            <a:stCxn id="13" idx="0"/>
          </p:cNvCxnSpPr>
          <p:nvPr/>
        </p:nvCxnSpPr>
        <p:spPr>
          <a:xfrm flipH="1" flipV="1">
            <a:off x="10548900" y="4746544"/>
            <a:ext cx="700792" cy="45023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09424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B6D6DC-14A8-D8C9-2C9B-12DFA2A4289E}"/>
              </a:ext>
            </a:extLst>
          </p:cNvPr>
          <p:cNvSpPr>
            <a:spLocks noGrp="1"/>
          </p:cNvSpPr>
          <p:nvPr>
            <p:ph type="title"/>
          </p:nvPr>
        </p:nvSpPr>
        <p:spPr>
          <a:xfrm>
            <a:off x="387821" y="333047"/>
            <a:ext cx="10851735" cy="1739267"/>
          </a:xfrm>
        </p:spPr>
        <p:txBody>
          <a:bodyPr vert="horz" lIns="91440" tIns="45720" rIns="91440" bIns="45720" rtlCol="0" anchor="t">
            <a:normAutofit/>
          </a:bodyPr>
          <a:lstStyle/>
          <a:p>
            <a:r>
              <a:rPr lang="en-US" dirty="0">
                <a:latin typeface="+mj-lt"/>
              </a:rPr>
              <a:t>Summary Statistics</a:t>
            </a:r>
          </a:p>
        </p:txBody>
      </p:sp>
      <p:pic>
        <p:nvPicPr>
          <p:cNvPr id="8" name="Picture 7">
            <a:extLst>
              <a:ext uri="{FF2B5EF4-FFF2-40B4-BE49-F238E27FC236}">
                <a16:creationId xmlns:a16="http://schemas.microsoft.com/office/drawing/2014/main" id="{C8DC039B-B50C-4DB2-C98C-FF66D8DB7F69}"/>
              </a:ext>
            </a:extLst>
          </p:cNvPr>
          <p:cNvPicPr>
            <a:picLocks noChangeAspect="1"/>
          </p:cNvPicPr>
          <p:nvPr/>
        </p:nvPicPr>
        <p:blipFill>
          <a:blip r:embed="rId3"/>
          <a:stretch>
            <a:fillRect/>
          </a:stretch>
        </p:blipFill>
        <p:spPr>
          <a:xfrm>
            <a:off x="5718637" y="1487431"/>
            <a:ext cx="4693568" cy="3289884"/>
          </a:xfrm>
          <a:prstGeom prst="rect">
            <a:avLst/>
          </a:prstGeom>
        </p:spPr>
      </p:pic>
      <p:pic>
        <p:nvPicPr>
          <p:cNvPr id="10" name="Picture 9">
            <a:extLst>
              <a:ext uri="{FF2B5EF4-FFF2-40B4-BE49-F238E27FC236}">
                <a16:creationId xmlns:a16="http://schemas.microsoft.com/office/drawing/2014/main" id="{B60419AA-6460-8E03-8BD3-49169376CBE4}"/>
              </a:ext>
            </a:extLst>
          </p:cNvPr>
          <p:cNvPicPr>
            <a:picLocks noChangeAspect="1"/>
          </p:cNvPicPr>
          <p:nvPr/>
        </p:nvPicPr>
        <p:blipFill>
          <a:blip r:embed="rId4"/>
          <a:stretch>
            <a:fillRect/>
          </a:stretch>
        </p:blipFill>
        <p:spPr>
          <a:xfrm>
            <a:off x="435952" y="2732453"/>
            <a:ext cx="5111408" cy="3953772"/>
          </a:xfrm>
          <a:prstGeom prst="rect">
            <a:avLst/>
          </a:prstGeom>
        </p:spPr>
      </p:pic>
      <p:cxnSp>
        <p:nvCxnSpPr>
          <p:cNvPr id="14" name="Straight Connector 13">
            <a:extLst>
              <a:ext uri="{FF2B5EF4-FFF2-40B4-BE49-F238E27FC236}">
                <a16:creationId xmlns:a16="http://schemas.microsoft.com/office/drawing/2014/main" id="{F9463C32-31A0-8A19-A5CC-E71BCADA9086}"/>
              </a:ext>
            </a:extLst>
          </p:cNvPr>
          <p:cNvCxnSpPr>
            <a:cxnSpLocks/>
          </p:cNvCxnSpPr>
          <p:nvPr/>
        </p:nvCxnSpPr>
        <p:spPr>
          <a:xfrm>
            <a:off x="1602378" y="3271021"/>
            <a:ext cx="0" cy="3012589"/>
          </a:xfrm>
          <a:prstGeom prst="line">
            <a:avLst/>
          </a:prstGeom>
          <a:ln w="28575">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F886F88D-A52A-BB72-869C-036EC6945317}"/>
              </a:ext>
            </a:extLst>
          </p:cNvPr>
          <p:cNvCxnSpPr>
            <a:cxnSpLocks/>
          </p:cNvCxnSpPr>
          <p:nvPr/>
        </p:nvCxnSpPr>
        <p:spPr>
          <a:xfrm>
            <a:off x="1693929" y="3570514"/>
            <a:ext cx="0" cy="2699657"/>
          </a:xfrm>
          <a:prstGeom prst="line">
            <a:avLst/>
          </a:prstGeom>
          <a:ln w="28575">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89623F9E-E111-9D67-577E-861B055681D1}"/>
              </a:ext>
            </a:extLst>
          </p:cNvPr>
          <p:cNvSpPr txBox="1"/>
          <p:nvPr/>
        </p:nvSpPr>
        <p:spPr>
          <a:xfrm>
            <a:off x="1619572" y="3393261"/>
            <a:ext cx="526106" cy="246221"/>
          </a:xfrm>
          <a:prstGeom prst="rect">
            <a:avLst/>
          </a:prstGeom>
          <a:noFill/>
        </p:spPr>
        <p:txBody>
          <a:bodyPr wrap="none" rtlCol="0">
            <a:spAutoFit/>
          </a:bodyPr>
          <a:lstStyle/>
          <a:p>
            <a:r>
              <a:rPr lang="en-AU" sz="1000" dirty="0">
                <a:solidFill>
                  <a:srgbClr val="FF0000"/>
                </a:solidFill>
              </a:rPr>
              <a:t>Mean</a:t>
            </a:r>
          </a:p>
        </p:txBody>
      </p:sp>
      <p:sp>
        <p:nvSpPr>
          <p:cNvPr id="21" name="TextBox 20">
            <a:extLst>
              <a:ext uri="{FF2B5EF4-FFF2-40B4-BE49-F238E27FC236}">
                <a16:creationId xmlns:a16="http://schemas.microsoft.com/office/drawing/2014/main" id="{49BD1F07-383D-0CF7-195D-864C5D2645ED}"/>
              </a:ext>
            </a:extLst>
          </p:cNvPr>
          <p:cNvSpPr txBox="1"/>
          <p:nvPr/>
        </p:nvSpPr>
        <p:spPr>
          <a:xfrm>
            <a:off x="1511928" y="3070966"/>
            <a:ext cx="639919" cy="246221"/>
          </a:xfrm>
          <a:prstGeom prst="rect">
            <a:avLst/>
          </a:prstGeom>
          <a:noFill/>
        </p:spPr>
        <p:txBody>
          <a:bodyPr wrap="none" rtlCol="0">
            <a:spAutoFit/>
          </a:bodyPr>
          <a:lstStyle/>
          <a:p>
            <a:r>
              <a:rPr lang="en-AU" sz="1000" dirty="0">
                <a:solidFill>
                  <a:srgbClr val="FF0000"/>
                </a:solidFill>
              </a:rPr>
              <a:t>Median</a:t>
            </a:r>
          </a:p>
        </p:txBody>
      </p:sp>
      <p:pic>
        <p:nvPicPr>
          <p:cNvPr id="25" name="Picture 24">
            <a:extLst>
              <a:ext uri="{FF2B5EF4-FFF2-40B4-BE49-F238E27FC236}">
                <a16:creationId xmlns:a16="http://schemas.microsoft.com/office/drawing/2014/main" id="{6BDC533E-4F24-E3D0-96EB-E36833BBB7BE}"/>
              </a:ext>
            </a:extLst>
          </p:cNvPr>
          <p:cNvPicPr>
            <a:picLocks noChangeAspect="1"/>
          </p:cNvPicPr>
          <p:nvPr/>
        </p:nvPicPr>
        <p:blipFill>
          <a:blip r:embed="rId5"/>
          <a:stretch>
            <a:fillRect/>
          </a:stretch>
        </p:blipFill>
        <p:spPr>
          <a:xfrm>
            <a:off x="525903" y="1232452"/>
            <a:ext cx="2152950" cy="1200318"/>
          </a:xfrm>
          <a:prstGeom prst="rect">
            <a:avLst/>
          </a:prstGeom>
        </p:spPr>
      </p:pic>
      <p:cxnSp>
        <p:nvCxnSpPr>
          <p:cNvPr id="27" name="Straight Arrow Connector 26">
            <a:extLst>
              <a:ext uri="{FF2B5EF4-FFF2-40B4-BE49-F238E27FC236}">
                <a16:creationId xmlns:a16="http://schemas.microsoft.com/office/drawing/2014/main" id="{9A943C98-D64B-6BF6-4D79-D141E2F92479}"/>
              </a:ext>
            </a:extLst>
          </p:cNvPr>
          <p:cNvCxnSpPr>
            <a:cxnSpLocks/>
          </p:cNvCxnSpPr>
          <p:nvPr/>
        </p:nvCxnSpPr>
        <p:spPr>
          <a:xfrm flipH="1">
            <a:off x="8482149" y="1832611"/>
            <a:ext cx="1280160"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6" name="Rectangle: Rounded Corners 35">
            <a:extLst>
              <a:ext uri="{FF2B5EF4-FFF2-40B4-BE49-F238E27FC236}">
                <a16:creationId xmlns:a16="http://schemas.microsoft.com/office/drawing/2014/main" id="{51725C18-D24D-12D5-576C-920E1902C433}"/>
              </a:ext>
            </a:extLst>
          </p:cNvPr>
          <p:cNvSpPr/>
          <p:nvPr/>
        </p:nvSpPr>
        <p:spPr>
          <a:xfrm>
            <a:off x="9762309" y="1741714"/>
            <a:ext cx="1903788" cy="914400"/>
          </a:xfrm>
          <a:prstGeom prst="roundRect">
            <a:avLst/>
          </a:prstGeom>
          <a:noFill/>
          <a:ln>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40" name="Picture 39">
            <a:extLst>
              <a:ext uri="{FF2B5EF4-FFF2-40B4-BE49-F238E27FC236}">
                <a16:creationId xmlns:a16="http://schemas.microsoft.com/office/drawing/2014/main" id="{F4681159-2E00-2C90-C3D7-C9B05DF37035}"/>
              </a:ext>
            </a:extLst>
          </p:cNvPr>
          <p:cNvPicPr>
            <a:picLocks noChangeAspect="1"/>
          </p:cNvPicPr>
          <p:nvPr/>
        </p:nvPicPr>
        <p:blipFill>
          <a:blip r:embed="rId6"/>
          <a:stretch>
            <a:fillRect/>
          </a:stretch>
        </p:blipFill>
        <p:spPr>
          <a:xfrm>
            <a:off x="9928281" y="1832611"/>
            <a:ext cx="1571844" cy="695422"/>
          </a:xfrm>
          <a:prstGeom prst="rect">
            <a:avLst/>
          </a:prstGeom>
        </p:spPr>
      </p:pic>
      <p:pic>
        <p:nvPicPr>
          <p:cNvPr id="44" name="Picture 43">
            <a:extLst>
              <a:ext uri="{FF2B5EF4-FFF2-40B4-BE49-F238E27FC236}">
                <a16:creationId xmlns:a16="http://schemas.microsoft.com/office/drawing/2014/main" id="{17295435-8EEE-F834-494A-3724A54F425E}"/>
              </a:ext>
            </a:extLst>
          </p:cNvPr>
          <p:cNvPicPr>
            <a:picLocks noChangeAspect="1"/>
          </p:cNvPicPr>
          <p:nvPr/>
        </p:nvPicPr>
        <p:blipFill>
          <a:blip r:embed="rId7"/>
          <a:stretch>
            <a:fillRect/>
          </a:stretch>
        </p:blipFill>
        <p:spPr>
          <a:xfrm>
            <a:off x="8651793" y="4929050"/>
            <a:ext cx="3315163" cy="704948"/>
          </a:xfrm>
          <a:prstGeom prst="rect">
            <a:avLst/>
          </a:prstGeom>
        </p:spPr>
      </p:pic>
      <p:sp>
        <p:nvSpPr>
          <p:cNvPr id="45" name="Rectangle: Rounded Corners 44">
            <a:extLst>
              <a:ext uri="{FF2B5EF4-FFF2-40B4-BE49-F238E27FC236}">
                <a16:creationId xmlns:a16="http://schemas.microsoft.com/office/drawing/2014/main" id="{B8D0E2B7-6EBD-9FD2-15F5-67D21B8C8CC4}"/>
              </a:ext>
            </a:extLst>
          </p:cNvPr>
          <p:cNvSpPr/>
          <p:nvPr/>
        </p:nvSpPr>
        <p:spPr>
          <a:xfrm>
            <a:off x="8594282" y="4824324"/>
            <a:ext cx="3372673" cy="914400"/>
          </a:xfrm>
          <a:prstGeom prst="roundRect">
            <a:avLst/>
          </a:prstGeom>
          <a:noFill/>
          <a:ln>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46" name="Straight Arrow Connector 45">
            <a:extLst>
              <a:ext uri="{FF2B5EF4-FFF2-40B4-BE49-F238E27FC236}">
                <a16:creationId xmlns:a16="http://schemas.microsoft.com/office/drawing/2014/main" id="{702B8225-BC40-A621-7724-8133F4132103}"/>
              </a:ext>
            </a:extLst>
          </p:cNvPr>
          <p:cNvCxnSpPr>
            <a:cxnSpLocks/>
            <a:stCxn id="45" idx="0"/>
          </p:cNvCxnSpPr>
          <p:nvPr/>
        </p:nvCxnSpPr>
        <p:spPr>
          <a:xfrm flipH="1" flipV="1">
            <a:off x="8651793" y="4302034"/>
            <a:ext cx="1628826" cy="52229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1" name="Left Brace 50">
            <a:extLst>
              <a:ext uri="{FF2B5EF4-FFF2-40B4-BE49-F238E27FC236}">
                <a16:creationId xmlns:a16="http://schemas.microsoft.com/office/drawing/2014/main" id="{A6CF8663-9678-5253-231A-06555E486F96}"/>
              </a:ext>
            </a:extLst>
          </p:cNvPr>
          <p:cNvSpPr/>
          <p:nvPr/>
        </p:nvSpPr>
        <p:spPr>
          <a:xfrm>
            <a:off x="7560067" y="1832611"/>
            <a:ext cx="565548" cy="1560650"/>
          </a:xfrm>
          <a:prstGeom prst="lef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sp>
        <p:nvSpPr>
          <p:cNvPr id="52" name="TextBox 51">
            <a:extLst>
              <a:ext uri="{FF2B5EF4-FFF2-40B4-BE49-F238E27FC236}">
                <a16:creationId xmlns:a16="http://schemas.microsoft.com/office/drawing/2014/main" id="{25D984EF-10D5-499E-CCCD-BC4B3B217989}"/>
              </a:ext>
            </a:extLst>
          </p:cNvPr>
          <p:cNvSpPr txBox="1"/>
          <p:nvPr/>
        </p:nvSpPr>
        <p:spPr>
          <a:xfrm>
            <a:off x="6954683" y="2483246"/>
            <a:ext cx="660758" cy="246221"/>
          </a:xfrm>
          <a:prstGeom prst="rect">
            <a:avLst/>
          </a:prstGeom>
          <a:noFill/>
        </p:spPr>
        <p:txBody>
          <a:bodyPr wrap="none" rtlCol="0">
            <a:spAutoFit/>
          </a:bodyPr>
          <a:lstStyle/>
          <a:p>
            <a:r>
              <a:rPr lang="en-AU" sz="1000" dirty="0">
                <a:solidFill>
                  <a:srgbClr val="FF0000"/>
                </a:solidFill>
              </a:rPr>
              <a:t>Outliers</a:t>
            </a:r>
          </a:p>
        </p:txBody>
      </p:sp>
      <p:sp>
        <p:nvSpPr>
          <p:cNvPr id="55" name="TextBox 54">
            <a:extLst>
              <a:ext uri="{FF2B5EF4-FFF2-40B4-BE49-F238E27FC236}">
                <a16:creationId xmlns:a16="http://schemas.microsoft.com/office/drawing/2014/main" id="{3EA2DF82-7271-1215-C891-6F4AA10F9286}"/>
              </a:ext>
            </a:extLst>
          </p:cNvPr>
          <p:cNvSpPr txBox="1"/>
          <p:nvPr/>
        </p:nvSpPr>
        <p:spPr>
          <a:xfrm>
            <a:off x="2861501" y="4178923"/>
            <a:ext cx="1292341" cy="400110"/>
          </a:xfrm>
          <a:prstGeom prst="rect">
            <a:avLst/>
          </a:prstGeom>
          <a:noFill/>
        </p:spPr>
        <p:txBody>
          <a:bodyPr wrap="none" rtlCol="0">
            <a:spAutoFit/>
          </a:bodyPr>
          <a:lstStyle/>
          <a:p>
            <a:r>
              <a:rPr lang="en-AU" sz="1000" dirty="0">
                <a:solidFill>
                  <a:srgbClr val="FF0000"/>
                </a:solidFill>
              </a:rPr>
              <a:t>Positively skewed:</a:t>
            </a:r>
          </a:p>
          <a:p>
            <a:r>
              <a:rPr lang="en-AU" sz="1000" dirty="0">
                <a:solidFill>
                  <a:srgbClr val="FF0000"/>
                </a:solidFill>
              </a:rPr>
              <a:t>Median &lt; Mean</a:t>
            </a:r>
          </a:p>
        </p:txBody>
      </p:sp>
      <p:sp>
        <p:nvSpPr>
          <p:cNvPr id="56" name="Oval 55">
            <a:extLst>
              <a:ext uri="{FF2B5EF4-FFF2-40B4-BE49-F238E27FC236}">
                <a16:creationId xmlns:a16="http://schemas.microsoft.com/office/drawing/2014/main" id="{93620BA8-090B-6E7B-C59F-5201AC1D24FE}"/>
              </a:ext>
            </a:extLst>
          </p:cNvPr>
          <p:cNvSpPr/>
          <p:nvPr/>
        </p:nvSpPr>
        <p:spPr>
          <a:xfrm>
            <a:off x="4667792" y="6148251"/>
            <a:ext cx="757644" cy="215430"/>
          </a:xfrm>
          <a:prstGeom prst="ellipse">
            <a:avLst/>
          </a:prstGeom>
          <a:noFill/>
          <a:ln w="19050">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286634632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9.8|0.8"/>
</p:tagLst>
</file>

<file path=ppt/theme/theme1.xml><?xml version="1.0" encoding="utf-8"?>
<a:theme xmlns:a="http://schemas.openxmlformats.org/drawingml/2006/main" name="OffsetVTI">
  <a:themeElements>
    <a:clrScheme name="Office">
      <a:dk1>
        <a:srgbClr val="000000"/>
      </a:dk1>
      <a:lt1>
        <a:srgbClr val="FFFFFF"/>
      </a:lt1>
      <a:dk2>
        <a:srgbClr val="39302A"/>
      </a:dk2>
      <a:lt2>
        <a:srgbClr val="E5DEDB"/>
      </a:lt2>
      <a:accent1>
        <a:srgbClr val="E4650E"/>
      </a:accent1>
      <a:accent2>
        <a:srgbClr val="00A5AB"/>
      </a:accent2>
      <a:accent3>
        <a:srgbClr val="09963B"/>
      </a:accent3>
      <a:accent4>
        <a:srgbClr val="E64823"/>
      </a:accent4>
      <a:accent5>
        <a:srgbClr val="9C6A6A"/>
      </a:accent5>
      <a:accent6>
        <a:srgbClr val="824F8C"/>
      </a:accent6>
      <a:hlink>
        <a:srgbClr val="2998E3"/>
      </a:hlink>
      <a:folHlink>
        <a:srgbClr val="7F723D"/>
      </a:folHlink>
    </a:clrScheme>
    <a:fontScheme name="Dante">
      <a:majorFont>
        <a:latin typeface="Univers Light"/>
        <a:ea typeface=""/>
        <a:cs typeface=""/>
      </a:majorFont>
      <a:minorFont>
        <a:latin typeface="Univer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setVTI" id="{17A3166B-76FF-4669-8F6D-D4251AE158D8}" vid="{4532814A-B5F8-4CFD-BC69-A007D492DA4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1062</TotalTime>
  <Words>1733</Words>
  <Application>Microsoft Office PowerPoint</Application>
  <PresentationFormat>Widescreen</PresentationFormat>
  <Paragraphs>263</Paragraphs>
  <Slides>22</Slides>
  <Notes>21</Notes>
  <HiddenSlides>0</HiddenSlides>
  <MMClips>6</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22</vt:i4>
      </vt:variant>
    </vt:vector>
  </HeadingPairs>
  <TitlesOfParts>
    <vt:vector size="33" baseType="lpstr">
      <vt:lpstr>Arial</vt:lpstr>
      <vt:lpstr>Arial Narrow</vt:lpstr>
      <vt:lpstr>Bodoni MT</vt:lpstr>
      <vt:lpstr>Calibri</vt:lpstr>
      <vt:lpstr>Dante (Headings)2</vt:lpstr>
      <vt:lpstr>roboto</vt:lpstr>
      <vt:lpstr>Tableau Book</vt:lpstr>
      <vt:lpstr>Univers</vt:lpstr>
      <vt:lpstr>Univers Light</vt:lpstr>
      <vt:lpstr>Wingdings 2</vt:lpstr>
      <vt:lpstr>OffsetVTI</vt:lpstr>
      <vt:lpstr>Project 1</vt:lpstr>
      <vt:lpstr>What are we analysing:</vt:lpstr>
      <vt:lpstr>Liveability Factors:</vt:lpstr>
      <vt:lpstr>Data Sources</vt:lpstr>
      <vt:lpstr>Data Collection &amp; Cleaning</vt:lpstr>
      <vt:lpstr>Melbourne Postcodes  Sample size = 192</vt:lpstr>
      <vt:lpstr>Factor 1:</vt:lpstr>
      <vt:lpstr>Median House Price Trend</vt:lpstr>
      <vt:lpstr>Summary Statistics</vt:lpstr>
      <vt:lpstr>PowerPoint Presentation</vt:lpstr>
      <vt:lpstr>Factor 2:</vt:lpstr>
      <vt:lpstr>Crime Types</vt:lpstr>
      <vt:lpstr>Crime Types</vt:lpstr>
      <vt:lpstr>Factor 3:</vt:lpstr>
      <vt:lpstr>School Types</vt:lpstr>
      <vt:lpstr>Education Sectors</vt:lpstr>
      <vt:lpstr>Correlation Median House Price vs School Types</vt:lpstr>
      <vt:lpstr>Outcome</vt:lpstr>
      <vt:lpstr>PowerPoint Presentation</vt:lpstr>
      <vt:lpstr>Top 10 Postcodes - Liveability Score</vt:lpstr>
      <vt:lpstr>Summary</vt:lpstr>
      <vt:lpstr>Thankyou!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Melbourne Postcodes  Sample size = 192</dc:title>
  <dc:creator>Peter Tamas</dc:creator>
  <cp:lastModifiedBy>Peter Tamas</cp:lastModifiedBy>
  <cp:revision>38</cp:revision>
  <dcterms:created xsi:type="dcterms:W3CDTF">2023-07-18T04:17:55Z</dcterms:created>
  <dcterms:modified xsi:type="dcterms:W3CDTF">2023-07-19T13:29:55Z</dcterms:modified>
</cp:coreProperties>
</file>